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37" r:id="rId2"/>
    <p:sldId id="438" r:id="rId3"/>
    <p:sldId id="439" r:id="rId4"/>
    <p:sldId id="440" r:id="rId5"/>
    <p:sldId id="289" r:id="rId6"/>
    <p:sldId id="469" r:id="rId7"/>
    <p:sldId id="442" r:id="rId8"/>
    <p:sldId id="443" r:id="rId9"/>
    <p:sldId id="444" r:id="rId10"/>
    <p:sldId id="436" r:id="rId11"/>
    <p:sldId id="468" r:id="rId12"/>
    <p:sldId id="47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Lopez" initials="JL" lastIdx="1" clrIdx="0">
    <p:extLst>
      <p:ext uri="{19B8F6BF-5375-455C-9EA6-DF929625EA0E}">
        <p15:presenceInfo xmlns:p15="http://schemas.microsoft.com/office/powerpoint/2012/main" userId="4592bdf11b82234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9E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58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MX"/>
              <a:t>Promedios Moviles de 5 años, Escurrimientos Naturales Restituidos 6</a:t>
            </a:r>
            <a:r>
              <a:rPr lang="es-MX" baseline="0"/>
              <a:t> Tributarios</a:t>
            </a:r>
            <a:endParaRPr lang="es-MX"/>
          </a:p>
        </c:rich>
      </c:tx>
      <c:layout>
        <c:manualLayout>
          <c:xMode val="edge"/>
          <c:yMode val="edge"/>
          <c:x val="0.13783474189508413"/>
          <c:y val="1.5583960208954933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7856196307111944E-2"/>
          <c:y val="0.15895106033543546"/>
          <c:w val="0.88112850548658839"/>
          <c:h val="0.65365853658536588"/>
        </c:manualLayout>
      </c:layout>
      <c:scatterChart>
        <c:scatterStyle val="lineMarker"/>
        <c:varyColors val="0"/>
        <c:ser>
          <c:idx val="1"/>
          <c:order val="0"/>
          <c:tx>
            <c:v>Historia</c:v>
          </c:tx>
          <c:spPr>
            <a:ln w="28575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00-868B-46D8-B2E2-9705C9A0E2E2}"/>
              </c:ext>
            </c:extLst>
          </c:dPt>
          <c:xVal>
            <c:numRef>
              <c:f>QUINTILES!$AF$6:$AF$66</c:f>
              <c:numCache>
                <c:formatCode>General</c:formatCode>
                <c:ptCount val="61"/>
                <c:pt idx="0">
                  <c:v>1946</c:v>
                </c:pt>
                <c:pt idx="1">
                  <c:v>1947</c:v>
                </c:pt>
                <c:pt idx="2" formatCode="0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 formatCode="0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 formatCode="0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 formatCode="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 formatCode="0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 formatCode="0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 formatCode="0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 formatCode="0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 formatCode="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 formatCode="0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</c:numCache>
            </c:numRef>
          </c:xVal>
          <c:yVal>
            <c:numRef>
              <c:f>QUINTILES!$AH$6:$AH$66</c:f>
              <c:numCache>
                <c:formatCode>0.0</c:formatCode>
                <c:ptCount val="61"/>
                <c:pt idx="0">
                  <c:v>3269.1671245999996</c:v>
                </c:pt>
                <c:pt idx="1">
                  <c:v>3284.3800216000004</c:v>
                </c:pt>
                <c:pt idx="2">
                  <c:v>3174.9302814535208</c:v>
                </c:pt>
                <c:pt idx="3">
                  <c:v>2817.0097693643097</c:v>
                </c:pt>
                <c:pt idx="4">
                  <c:v>2317.2984591672976</c:v>
                </c:pt>
                <c:pt idx="5">
                  <c:v>2320.0243763603321</c:v>
                </c:pt>
                <c:pt idx="6">
                  <c:v>1780.1613160788843</c:v>
                </c:pt>
                <c:pt idx="7">
                  <c:v>2017.7776106071949</c:v>
                </c:pt>
                <c:pt idx="8">
                  <c:v>1952.6882821216884</c:v>
                </c:pt>
                <c:pt idx="9">
                  <c:v>1960.3295841065569</c:v>
                </c:pt>
                <c:pt idx="10">
                  <c:v>3498.7678411342495</c:v>
                </c:pt>
                <c:pt idx="11">
                  <c:v>3618.4734431306001</c:v>
                </c:pt>
                <c:pt idx="12">
                  <c:v>3656.9285484236839</c:v>
                </c:pt>
                <c:pt idx="13">
                  <c:v>4054.8574502442702</c:v>
                </c:pt>
                <c:pt idx="14">
                  <c:v>4104.7784797532649</c:v>
                </c:pt>
                <c:pt idx="15">
                  <c:v>2560.1528689175057</c:v>
                </c:pt>
                <c:pt idx="16">
                  <c:v>2430.4149008750924</c:v>
                </c:pt>
                <c:pt idx="17">
                  <c:v>2097.7485961897082</c:v>
                </c:pt>
                <c:pt idx="18">
                  <c:v>2538.6493087553063</c:v>
                </c:pt>
                <c:pt idx="19">
                  <c:v>2880.8684801882373</c:v>
                </c:pt>
                <c:pt idx="20">
                  <c:v>3491.7578767893174</c:v>
                </c:pt>
                <c:pt idx="21">
                  <c:v>3426.0379292198827</c:v>
                </c:pt>
                <c:pt idx="22">
                  <c:v>3670.7951207112396</c:v>
                </c:pt>
                <c:pt idx="23">
                  <c:v>4227.3657475880354</c:v>
                </c:pt>
                <c:pt idx="24">
                  <c:v>4389.1183757863373</c:v>
                </c:pt>
                <c:pt idx="25">
                  <c:v>4189.1924690926298</c:v>
                </c:pt>
                <c:pt idx="26">
                  <c:v>4733.792105464885</c:v>
                </c:pt>
                <c:pt idx="27">
                  <c:v>5117.6889279911829</c:v>
                </c:pt>
                <c:pt idx="28">
                  <c:v>4767.0118216529563</c:v>
                </c:pt>
                <c:pt idx="29">
                  <c:v>4477.7270871981182</c:v>
                </c:pt>
                <c:pt idx="30">
                  <c:v>5305.5952709012863</c:v>
                </c:pt>
                <c:pt idx="31">
                  <c:v>5110.8993093158915</c:v>
                </c:pt>
                <c:pt idx="32">
                  <c:v>5169.9191059340947</c:v>
                </c:pt>
                <c:pt idx="33">
                  <c:v>5313.9416104347602</c:v>
                </c:pt>
                <c:pt idx="34">
                  <c:v>5072.2030235314169</c:v>
                </c:pt>
                <c:pt idx="35">
                  <c:v>3902.4948204636812</c:v>
                </c:pt>
                <c:pt idx="36">
                  <c:v>4008.758041602056</c:v>
                </c:pt>
                <c:pt idx="37">
                  <c:v>3431.9923510377257</c:v>
                </c:pt>
                <c:pt idx="38">
                  <c:v>3238.8074936782136</c:v>
                </c:pt>
                <c:pt idx="39">
                  <c:v>3853.7251040790152</c:v>
                </c:pt>
                <c:pt idx="40">
                  <c:v>4394.7082645216751</c:v>
                </c:pt>
                <c:pt idx="41">
                  <c:v>4127.250104931737</c:v>
                </c:pt>
                <c:pt idx="42">
                  <c:v>4978.6728565041758</c:v>
                </c:pt>
                <c:pt idx="43">
                  <c:v>5200.576840692127</c:v>
                </c:pt>
                <c:pt idx="44">
                  <c:v>5073.5218653302591</c:v>
                </c:pt>
                <c:pt idx="45">
                  <c:v>4663.6957702411437</c:v>
                </c:pt>
                <c:pt idx="46">
                  <c:v>4302.4437383635286</c:v>
                </c:pt>
                <c:pt idx="47">
                  <c:v>3248.2064286646155</c:v>
                </c:pt>
                <c:pt idx="48">
                  <c:v>2565.7368969958184</c:v>
                </c:pt>
                <c:pt idx="49">
                  <c:v>2144.8902898202405</c:v>
                </c:pt>
                <c:pt idx="50">
                  <c:v>1825.8155333223756</c:v>
                </c:pt>
                <c:pt idx="51">
                  <c:v>2201.5407667234772</c:v>
                </c:pt>
                <c:pt idx="52">
                  <c:v>2349.1004657117915</c:v>
                </c:pt>
                <c:pt idx="53">
                  <c:v>1882.5155161241255</c:v>
                </c:pt>
                <c:pt idx="54">
                  <c:v>1863.5825237680099</c:v>
                </c:pt>
                <c:pt idx="55">
                  <c:v>2035.5151091235682</c:v>
                </c:pt>
                <c:pt idx="56">
                  <c:v>2232.7935348067112</c:v>
                </c:pt>
                <c:pt idx="57">
                  <c:v>2338.2341257325825</c:v>
                </c:pt>
                <c:pt idx="58">
                  <c:v>2971.2936480118506</c:v>
                </c:pt>
                <c:pt idx="59">
                  <c:v>3161.1360076971482</c:v>
                </c:pt>
                <c:pt idx="60">
                  <c:v>4491.052779863423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8B-46D8-B2E2-9705C9A0E2E2}"/>
            </c:ext>
          </c:extLst>
        </c:ser>
        <c:ser>
          <c:idx val="3"/>
          <c:order val="1"/>
          <c:tx>
            <c:v>Ligera</c:v>
          </c:tx>
          <c:spPr>
            <a:ln w="31750">
              <a:solidFill>
                <a:schemeClr val="accent4"/>
              </a:solidFill>
            </a:ln>
          </c:spPr>
          <c:marker>
            <c:symbol val="none"/>
          </c:marker>
          <c:xVal>
            <c:numRef>
              <c:f>QUINTILES!$AF$4:$AF$68</c:f>
              <c:numCache>
                <c:formatCode>General</c:formatCode>
                <c:ptCount val="65"/>
                <c:pt idx="0">
                  <c:v>1944</c:v>
                </c:pt>
                <c:pt idx="1">
                  <c:v>1945</c:v>
                </c:pt>
                <c:pt idx="2">
                  <c:v>1946</c:v>
                </c:pt>
                <c:pt idx="3">
                  <c:v>1947</c:v>
                </c:pt>
                <c:pt idx="4" formatCode="0">
                  <c:v>1948</c:v>
                </c:pt>
                <c:pt idx="5">
                  <c:v>1949</c:v>
                </c:pt>
                <c:pt idx="6">
                  <c:v>1950</c:v>
                </c:pt>
                <c:pt idx="7">
                  <c:v>1951</c:v>
                </c:pt>
                <c:pt idx="8">
                  <c:v>1952</c:v>
                </c:pt>
                <c:pt idx="9">
                  <c:v>1953</c:v>
                </c:pt>
                <c:pt idx="10" formatCode="0">
                  <c:v>1954</c:v>
                </c:pt>
                <c:pt idx="11">
                  <c:v>1955</c:v>
                </c:pt>
                <c:pt idx="12">
                  <c:v>1956</c:v>
                </c:pt>
                <c:pt idx="13">
                  <c:v>1957</c:v>
                </c:pt>
                <c:pt idx="14">
                  <c:v>1958</c:v>
                </c:pt>
                <c:pt idx="15">
                  <c:v>1959</c:v>
                </c:pt>
                <c:pt idx="16" formatCode="0">
                  <c:v>1960</c:v>
                </c:pt>
                <c:pt idx="17">
                  <c:v>1961</c:v>
                </c:pt>
                <c:pt idx="18">
                  <c:v>1962</c:v>
                </c:pt>
                <c:pt idx="19">
                  <c:v>1963</c:v>
                </c:pt>
                <c:pt idx="20">
                  <c:v>1964</c:v>
                </c:pt>
                <c:pt idx="21">
                  <c:v>1965</c:v>
                </c:pt>
                <c:pt idx="22" formatCode="0">
                  <c:v>1966</c:v>
                </c:pt>
                <c:pt idx="23">
                  <c:v>1967</c:v>
                </c:pt>
                <c:pt idx="24">
                  <c:v>1968</c:v>
                </c:pt>
                <c:pt idx="25">
                  <c:v>1969</c:v>
                </c:pt>
                <c:pt idx="26">
                  <c:v>1970</c:v>
                </c:pt>
                <c:pt idx="27">
                  <c:v>1971</c:v>
                </c:pt>
                <c:pt idx="28" formatCode="0">
                  <c:v>1972</c:v>
                </c:pt>
                <c:pt idx="29">
                  <c:v>1973</c:v>
                </c:pt>
                <c:pt idx="30">
                  <c:v>1974</c:v>
                </c:pt>
                <c:pt idx="31">
                  <c:v>1975</c:v>
                </c:pt>
                <c:pt idx="32">
                  <c:v>1976</c:v>
                </c:pt>
                <c:pt idx="33">
                  <c:v>1977</c:v>
                </c:pt>
                <c:pt idx="34" formatCode="0">
                  <c:v>1978</c:v>
                </c:pt>
                <c:pt idx="35">
                  <c:v>1979</c:v>
                </c:pt>
                <c:pt idx="36">
                  <c:v>1980</c:v>
                </c:pt>
                <c:pt idx="37">
                  <c:v>1981</c:v>
                </c:pt>
                <c:pt idx="38">
                  <c:v>1982</c:v>
                </c:pt>
                <c:pt idx="39">
                  <c:v>1983</c:v>
                </c:pt>
                <c:pt idx="40" formatCode="0">
                  <c:v>1984</c:v>
                </c:pt>
                <c:pt idx="41">
                  <c:v>1985</c:v>
                </c:pt>
                <c:pt idx="42">
                  <c:v>1986</c:v>
                </c:pt>
                <c:pt idx="43">
                  <c:v>1987</c:v>
                </c:pt>
                <c:pt idx="44">
                  <c:v>1988</c:v>
                </c:pt>
                <c:pt idx="45">
                  <c:v>1989</c:v>
                </c:pt>
                <c:pt idx="46" formatCode="0">
                  <c:v>1990</c:v>
                </c:pt>
                <c:pt idx="47">
                  <c:v>1991</c:v>
                </c:pt>
                <c:pt idx="48">
                  <c:v>1992</c:v>
                </c:pt>
                <c:pt idx="49">
                  <c:v>1993</c:v>
                </c:pt>
                <c:pt idx="50">
                  <c:v>1994</c:v>
                </c:pt>
                <c:pt idx="51">
                  <c:v>1995</c:v>
                </c:pt>
                <c:pt idx="52" formatCode="0">
                  <c:v>1996</c:v>
                </c:pt>
                <c:pt idx="53">
                  <c:v>1997</c:v>
                </c:pt>
                <c:pt idx="54">
                  <c:v>1998</c:v>
                </c:pt>
                <c:pt idx="55">
                  <c:v>1999</c:v>
                </c:pt>
                <c:pt idx="56">
                  <c:v>2000</c:v>
                </c:pt>
                <c:pt idx="57">
                  <c:v>2001</c:v>
                </c:pt>
                <c:pt idx="58" formatCode="0">
                  <c:v>2002</c:v>
                </c:pt>
                <c:pt idx="59">
                  <c:v>2003</c:v>
                </c:pt>
                <c:pt idx="60">
                  <c:v>2004</c:v>
                </c:pt>
                <c:pt idx="61">
                  <c:v>2005</c:v>
                </c:pt>
                <c:pt idx="62">
                  <c:v>2006</c:v>
                </c:pt>
                <c:pt idx="63">
                  <c:v>2007</c:v>
                </c:pt>
                <c:pt idx="64" formatCode="0">
                  <c:v>2008</c:v>
                </c:pt>
              </c:numCache>
            </c:numRef>
          </c:xVal>
          <c:yVal>
            <c:numRef>
              <c:f>QUINTILES!$BG$5:$BG$67</c:f>
              <c:numCache>
                <c:formatCode>General</c:formatCode>
                <c:ptCount val="63"/>
                <c:pt idx="2">
                  <c:v>2342.0391158189623</c:v>
                </c:pt>
                <c:pt idx="3">
                  <c:v>2342.0391158189623</c:v>
                </c:pt>
                <c:pt idx="4">
                  <c:v>2342.0391158189623</c:v>
                </c:pt>
                <c:pt idx="5">
                  <c:v>2342.0391158189623</c:v>
                </c:pt>
                <c:pt idx="6">
                  <c:v>2342.0391158189623</c:v>
                </c:pt>
                <c:pt idx="7">
                  <c:v>2342.0391158189623</c:v>
                </c:pt>
                <c:pt idx="8">
                  <c:v>2342.0391158189623</c:v>
                </c:pt>
                <c:pt idx="9">
                  <c:v>2342.0391158189623</c:v>
                </c:pt>
                <c:pt idx="10">
                  <c:v>2342.0391158189623</c:v>
                </c:pt>
                <c:pt idx="11">
                  <c:v>2342.0391158189623</c:v>
                </c:pt>
                <c:pt idx="12">
                  <c:v>2342.0391158189623</c:v>
                </c:pt>
                <c:pt idx="13">
                  <c:v>2342.0391158189623</c:v>
                </c:pt>
                <c:pt idx="14">
                  <c:v>2342.0391158189623</c:v>
                </c:pt>
                <c:pt idx="15">
                  <c:v>2342.0391158189623</c:v>
                </c:pt>
                <c:pt idx="16">
                  <c:v>2342.0391158189623</c:v>
                </c:pt>
                <c:pt idx="17">
                  <c:v>2342.0391158189623</c:v>
                </c:pt>
                <c:pt idx="18">
                  <c:v>2342.0391158189623</c:v>
                </c:pt>
                <c:pt idx="19">
                  <c:v>2342.0391158189623</c:v>
                </c:pt>
                <c:pt idx="20">
                  <c:v>2342.0391158189623</c:v>
                </c:pt>
                <c:pt idx="21">
                  <c:v>2342.0391158189623</c:v>
                </c:pt>
                <c:pt idx="22">
                  <c:v>2342.0391158189623</c:v>
                </c:pt>
                <c:pt idx="23">
                  <c:v>2342.0391158189623</c:v>
                </c:pt>
                <c:pt idx="24">
                  <c:v>2342.0391158189623</c:v>
                </c:pt>
                <c:pt idx="25">
                  <c:v>2342.0391158189623</c:v>
                </c:pt>
                <c:pt idx="26">
                  <c:v>2342.0391158189623</c:v>
                </c:pt>
                <c:pt idx="27">
                  <c:v>2342.0391158189623</c:v>
                </c:pt>
                <c:pt idx="28">
                  <c:v>2342.0391158189623</c:v>
                </c:pt>
                <c:pt idx="29">
                  <c:v>2342.0391158189623</c:v>
                </c:pt>
                <c:pt idx="30">
                  <c:v>2342.0391158189623</c:v>
                </c:pt>
                <c:pt idx="31">
                  <c:v>2342.0391158189623</c:v>
                </c:pt>
                <c:pt idx="32">
                  <c:v>2342.0391158189623</c:v>
                </c:pt>
                <c:pt idx="33">
                  <c:v>2342.0391158189623</c:v>
                </c:pt>
                <c:pt idx="34">
                  <c:v>2342.0391158189623</c:v>
                </c:pt>
                <c:pt idx="35">
                  <c:v>2342.0391158189623</c:v>
                </c:pt>
                <c:pt idx="36">
                  <c:v>2342.0391158189623</c:v>
                </c:pt>
                <c:pt idx="37">
                  <c:v>2342.0391158189623</c:v>
                </c:pt>
                <c:pt idx="38">
                  <c:v>2342.0391158189623</c:v>
                </c:pt>
                <c:pt idx="39">
                  <c:v>2342.0391158189623</c:v>
                </c:pt>
                <c:pt idx="40">
                  <c:v>2342.0391158189623</c:v>
                </c:pt>
                <c:pt idx="41">
                  <c:v>2342.0391158189623</c:v>
                </c:pt>
                <c:pt idx="42">
                  <c:v>2342.0391158189623</c:v>
                </c:pt>
                <c:pt idx="43">
                  <c:v>2342.0391158189623</c:v>
                </c:pt>
                <c:pt idx="44">
                  <c:v>2342.0391158189623</c:v>
                </c:pt>
                <c:pt idx="45">
                  <c:v>2342.0391158189623</c:v>
                </c:pt>
                <c:pt idx="46">
                  <c:v>2342.0391158189623</c:v>
                </c:pt>
                <c:pt idx="47">
                  <c:v>2342.0391158189623</c:v>
                </c:pt>
                <c:pt idx="48">
                  <c:v>2342.0391158189623</c:v>
                </c:pt>
                <c:pt idx="49">
                  <c:v>2342.0391158189623</c:v>
                </c:pt>
                <c:pt idx="50">
                  <c:v>2342.0391158189623</c:v>
                </c:pt>
                <c:pt idx="51">
                  <c:v>2342.0391158189623</c:v>
                </c:pt>
                <c:pt idx="52">
                  <c:v>2342.0391158189623</c:v>
                </c:pt>
                <c:pt idx="53">
                  <c:v>2342.0391158189623</c:v>
                </c:pt>
                <c:pt idx="54">
                  <c:v>2342.0391158189623</c:v>
                </c:pt>
                <c:pt idx="55">
                  <c:v>2342.0391158189623</c:v>
                </c:pt>
                <c:pt idx="56">
                  <c:v>2342.0391158189623</c:v>
                </c:pt>
                <c:pt idx="57">
                  <c:v>2342.0391158189623</c:v>
                </c:pt>
                <c:pt idx="58">
                  <c:v>2342.0391158189623</c:v>
                </c:pt>
                <c:pt idx="59">
                  <c:v>2342.0391158189623</c:v>
                </c:pt>
                <c:pt idx="60">
                  <c:v>2342.0391158189623</c:v>
                </c:pt>
                <c:pt idx="61">
                  <c:v>2342.0391158189623</c:v>
                </c:pt>
                <c:pt idx="62">
                  <c:v>2342.0391158189623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68B-46D8-B2E2-9705C9A0E2E2}"/>
            </c:ext>
          </c:extLst>
        </c:ser>
        <c:ser>
          <c:idx val="4"/>
          <c:order val="2"/>
          <c:tx>
            <c:v>Moderada</c:v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QUINTILES!$AF$6:$AF$68</c:f>
              <c:numCache>
                <c:formatCode>General</c:formatCode>
                <c:ptCount val="63"/>
                <c:pt idx="0">
                  <c:v>1946</c:v>
                </c:pt>
                <c:pt idx="1">
                  <c:v>1947</c:v>
                </c:pt>
                <c:pt idx="2" formatCode="0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 formatCode="0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 formatCode="0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 formatCode="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 formatCode="0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 formatCode="0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 formatCode="0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 formatCode="0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 formatCode="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 formatCode="0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 formatCode="0">
                  <c:v>2008</c:v>
                </c:pt>
              </c:numCache>
            </c:numRef>
          </c:xVal>
          <c:yVal>
            <c:numRef>
              <c:f>QUINTILES!$BH$7:$BH$67</c:f>
              <c:numCache>
                <c:formatCode>General</c:formatCode>
                <c:ptCount val="61"/>
                <c:pt idx="0">
                  <c:v>1769.7163385926806</c:v>
                </c:pt>
                <c:pt idx="1">
                  <c:v>1769.7163385926806</c:v>
                </c:pt>
                <c:pt idx="2">
                  <c:v>1769.7163385926806</c:v>
                </c:pt>
                <c:pt idx="3">
                  <c:v>1769.7163385926806</c:v>
                </c:pt>
                <c:pt idx="4">
                  <c:v>1769.7163385926806</c:v>
                </c:pt>
                <c:pt idx="5">
                  <c:v>1769.7163385926806</c:v>
                </c:pt>
                <c:pt idx="6">
                  <c:v>1769.7163385926806</c:v>
                </c:pt>
                <c:pt idx="7">
                  <c:v>1769.7163385926806</c:v>
                </c:pt>
                <c:pt idx="8">
                  <c:v>1769.7163385926806</c:v>
                </c:pt>
                <c:pt idx="9">
                  <c:v>1769.7163385926806</c:v>
                </c:pt>
                <c:pt idx="10">
                  <c:v>1769.7163385926806</c:v>
                </c:pt>
                <c:pt idx="11">
                  <c:v>1769.7163385926806</c:v>
                </c:pt>
                <c:pt idx="12">
                  <c:v>1769.7163385926806</c:v>
                </c:pt>
                <c:pt idx="13">
                  <c:v>1769.7163385926806</c:v>
                </c:pt>
                <c:pt idx="14">
                  <c:v>1769.7163385926806</c:v>
                </c:pt>
                <c:pt idx="15">
                  <c:v>1769.7163385926806</c:v>
                </c:pt>
                <c:pt idx="16">
                  <c:v>1769.7163385926806</c:v>
                </c:pt>
                <c:pt idx="17">
                  <c:v>1769.7163385926806</c:v>
                </c:pt>
                <c:pt idx="18">
                  <c:v>1769.7163385926806</c:v>
                </c:pt>
                <c:pt idx="19">
                  <c:v>1769.7163385926806</c:v>
                </c:pt>
                <c:pt idx="20">
                  <c:v>1769.7163385926806</c:v>
                </c:pt>
                <c:pt idx="21">
                  <c:v>1769.7163385926806</c:v>
                </c:pt>
                <c:pt idx="22">
                  <c:v>1769.7163385926806</c:v>
                </c:pt>
                <c:pt idx="23">
                  <c:v>1769.7163385926806</c:v>
                </c:pt>
                <c:pt idx="24">
                  <c:v>1769.7163385926806</c:v>
                </c:pt>
                <c:pt idx="25">
                  <c:v>1769.7163385926806</c:v>
                </c:pt>
                <c:pt idx="26">
                  <c:v>1769.7163385926806</c:v>
                </c:pt>
                <c:pt idx="27">
                  <c:v>1769.7163385926806</c:v>
                </c:pt>
                <c:pt idx="28">
                  <c:v>1769.7163385926806</c:v>
                </c:pt>
                <c:pt idx="29">
                  <c:v>1769.7163385926806</c:v>
                </c:pt>
                <c:pt idx="30">
                  <c:v>1769.7163385926806</c:v>
                </c:pt>
                <c:pt idx="31">
                  <c:v>1769.7163385926806</c:v>
                </c:pt>
                <c:pt idx="32">
                  <c:v>1769.7163385926806</c:v>
                </c:pt>
                <c:pt idx="33">
                  <c:v>1769.7163385926806</c:v>
                </c:pt>
                <c:pt idx="34">
                  <c:v>1769.7163385926806</c:v>
                </c:pt>
                <c:pt idx="35">
                  <c:v>1769.7163385926806</c:v>
                </c:pt>
                <c:pt idx="36">
                  <c:v>1769.7163385926806</c:v>
                </c:pt>
                <c:pt idx="37">
                  <c:v>1769.7163385926806</c:v>
                </c:pt>
                <c:pt idx="38">
                  <c:v>1769.7163385926806</c:v>
                </c:pt>
                <c:pt idx="39">
                  <c:v>1769.7163385926806</c:v>
                </c:pt>
                <c:pt idx="40">
                  <c:v>1769.7163385926806</c:v>
                </c:pt>
                <c:pt idx="41">
                  <c:v>1769.7163385926806</c:v>
                </c:pt>
                <c:pt idx="42">
                  <c:v>1769.7163385926806</c:v>
                </c:pt>
                <c:pt idx="43">
                  <c:v>1769.7163385926806</c:v>
                </c:pt>
                <c:pt idx="44">
                  <c:v>1769.7163385926806</c:v>
                </c:pt>
                <c:pt idx="45">
                  <c:v>1769.7163385926806</c:v>
                </c:pt>
                <c:pt idx="46">
                  <c:v>1769.7163385926806</c:v>
                </c:pt>
                <c:pt idx="47">
                  <c:v>1769.7163385926806</c:v>
                </c:pt>
                <c:pt idx="48">
                  <c:v>1769.7163385926806</c:v>
                </c:pt>
                <c:pt idx="49">
                  <c:v>1769.7163385926806</c:v>
                </c:pt>
                <c:pt idx="50">
                  <c:v>1769.7163385926806</c:v>
                </c:pt>
                <c:pt idx="51">
                  <c:v>1769.7163385926806</c:v>
                </c:pt>
                <c:pt idx="52">
                  <c:v>1769.7163385926806</c:v>
                </c:pt>
                <c:pt idx="53">
                  <c:v>1769.7163385926806</c:v>
                </c:pt>
                <c:pt idx="54">
                  <c:v>1769.7163385926806</c:v>
                </c:pt>
                <c:pt idx="55">
                  <c:v>1769.7163385926806</c:v>
                </c:pt>
                <c:pt idx="56">
                  <c:v>1769.7163385926806</c:v>
                </c:pt>
                <c:pt idx="57">
                  <c:v>1769.7163385926806</c:v>
                </c:pt>
                <c:pt idx="58">
                  <c:v>1769.7163385926806</c:v>
                </c:pt>
                <c:pt idx="59">
                  <c:v>1769.7163385926806</c:v>
                </c:pt>
                <c:pt idx="60">
                  <c:v>1769.7163385926806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868B-46D8-B2E2-9705C9A0E2E2}"/>
            </c:ext>
          </c:extLst>
        </c:ser>
        <c:ser>
          <c:idx val="5"/>
          <c:order val="3"/>
          <c:tx>
            <c:v>Severa</c:v>
          </c:tx>
          <c:spPr>
            <a:ln w="3175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QUINTILES!$AF$6:$AF$68</c:f>
              <c:numCache>
                <c:formatCode>General</c:formatCode>
                <c:ptCount val="63"/>
                <c:pt idx="0">
                  <c:v>1946</c:v>
                </c:pt>
                <c:pt idx="1">
                  <c:v>1947</c:v>
                </c:pt>
                <c:pt idx="2" formatCode="0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 formatCode="0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 formatCode="0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 formatCode="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 formatCode="0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 formatCode="0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 formatCode="0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 formatCode="0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 formatCode="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 formatCode="0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 formatCode="0">
                  <c:v>2008</c:v>
                </c:pt>
              </c:numCache>
            </c:numRef>
          </c:xVal>
          <c:yVal>
            <c:numRef>
              <c:f>QUINTILES!$BI$7:$BI$67</c:f>
              <c:numCache>
                <c:formatCode>General</c:formatCode>
                <c:ptCount val="61"/>
                <c:pt idx="0">
                  <c:v>1197.3935613663989</c:v>
                </c:pt>
                <c:pt idx="1">
                  <c:v>1197.3935613663989</c:v>
                </c:pt>
                <c:pt idx="2">
                  <c:v>1197.3935613663989</c:v>
                </c:pt>
                <c:pt idx="3">
                  <c:v>1197.3935613663989</c:v>
                </c:pt>
                <c:pt idx="4">
                  <c:v>1197.3935613663989</c:v>
                </c:pt>
                <c:pt idx="5">
                  <c:v>1197.3935613663989</c:v>
                </c:pt>
                <c:pt idx="6">
                  <c:v>1197.3935613663989</c:v>
                </c:pt>
                <c:pt idx="7">
                  <c:v>1197.3935613663989</c:v>
                </c:pt>
                <c:pt idx="8">
                  <c:v>1197.3935613663989</c:v>
                </c:pt>
                <c:pt idx="9">
                  <c:v>1197.3935613663989</c:v>
                </c:pt>
                <c:pt idx="10">
                  <c:v>1197.3935613663989</c:v>
                </c:pt>
                <c:pt idx="11">
                  <c:v>1197.3935613663989</c:v>
                </c:pt>
                <c:pt idx="12">
                  <c:v>1197.3935613663989</c:v>
                </c:pt>
                <c:pt idx="13">
                  <c:v>1197.3935613663989</c:v>
                </c:pt>
                <c:pt idx="14">
                  <c:v>1197.3935613663989</c:v>
                </c:pt>
                <c:pt idx="15">
                  <c:v>1197.3935613663989</c:v>
                </c:pt>
                <c:pt idx="16">
                  <c:v>1197.3935613663989</c:v>
                </c:pt>
                <c:pt idx="17">
                  <c:v>1197.3935613663989</c:v>
                </c:pt>
                <c:pt idx="18">
                  <c:v>1197.3935613663989</c:v>
                </c:pt>
                <c:pt idx="19">
                  <c:v>1197.3935613663989</c:v>
                </c:pt>
                <c:pt idx="20">
                  <c:v>1197.3935613663989</c:v>
                </c:pt>
                <c:pt idx="21">
                  <c:v>1197.3935613663989</c:v>
                </c:pt>
                <c:pt idx="22">
                  <c:v>1197.3935613663989</c:v>
                </c:pt>
                <c:pt idx="23">
                  <c:v>1197.3935613663989</c:v>
                </c:pt>
                <c:pt idx="24">
                  <c:v>1197.3935613663989</c:v>
                </c:pt>
                <c:pt idx="25">
                  <c:v>1197.3935613663989</c:v>
                </c:pt>
                <c:pt idx="26">
                  <c:v>1197.3935613663989</c:v>
                </c:pt>
                <c:pt idx="27">
                  <c:v>1197.3935613663989</c:v>
                </c:pt>
                <c:pt idx="28">
                  <c:v>1197.3935613663989</c:v>
                </c:pt>
                <c:pt idx="29">
                  <c:v>1197.3935613663989</c:v>
                </c:pt>
                <c:pt idx="30">
                  <c:v>1197.3935613663989</c:v>
                </c:pt>
                <c:pt idx="31">
                  <c:v>1197.3935613663989</c:v>
                </c:pt>
                <c:pt idx="32">
                  <c:v>1197.3935613663989</c:v>
                </c:pt>
                <c:pt idx="33">
                  <c:v>1197.3935613663989</c:v>
                </c:pt>
                <c:pt idx="34">
                  <c:v>1197.3935613663989</c:v>
                </c:pt>
                <c:pt idx="35">
                  <c:v>1197.3935613663989</c:v>
                </c:pt>
                <c:pt idx="36">
                  <c:v>1197.3935613663989</c:v>
                </c:pt>
                <c:pt idx="37">
                  <c:v>1197.3935613663989</c:v>
                </c:pt>
                <c:pt idx="38">
                  <c:v>1197.3935613663989</c:v>
                </c:pt>
                <c:pt idx="39">
                  <c:v>1197.3935613663989</c:v>
                </c:pt>
                <c:pt idx="40">
                  <c:v>1197.3935613663989</c:v>
                </c:pt>
                <c:pt idx="41">
                  <c:v>1197.3935613663989</c:v>
                </c:pt>
                <c:pt idx="42">
                  <c:v>1197.3935613663989</c:v>
                </c:pt>
                <c:pt idx="43">
                  <c:v>1197.3935613663989</c:v>
                </c:pt>
                <c:pt idx="44">
                  <c:v>1197.3935613663989</c:v>
                </c:pt>
                <c:pt idx="45">
                  <c:v>1197.3935613663989</c:v>
                </c:pt>
                <c:pt idx="46">
                  <c:v>1197.3935613663989</c:v>
                </c:pt>
                <c:pt idx="47">
                  <c:v>1197.3935613663989</c:v>
                </c:pt>
                <c:pt idx="48">
                  <c:v>1197.3935613663989</c:v>
                </c:pt>
                <c:pt idx="49">
                  <c:v>1197.3935613663989</c:v>
                </c:pt>
                <c:pt idx="50">
                  <c:v>1197.3935613663989</c:v>
                </c:pt>
                <c:pt idx="51">
                  <c:v>1197.3935613663989</c:v>
                </c:pt>
                <c:pt idx="52">
                  <c:v>1197.3935613663989</c:v>
                </c:pt>
                <c:pt idx="53">
                  <c:v>1197.3935613663989</c:v>
                </c:pt>
                <c:pt idx="54">
                  <c:v>1197.3935613663989</c:v>
                </c:pt>
                <c:pt idx="55">
                  <c:v>1197.3935613663989</c:v>
                </c:pt>
                <c:pt idx="56">
                  <c:v>1197.3935613663989</c:v>
                </c:pt>
                <c:pt idx="57">
                  <c:v>1197.3935613663989</c:v>
                </c:pt>
                <c:pt idx="58">
                  <c:v>1197.3935613663989</c:v>
                </c:pt>
                <c:pt idx="59">
                  <c:v>1197.3935613663989</c:v>
                </c:pt>
                <c:pt idx="60">
                  <c:v>1197.3935613663989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868B-46D8-B2E2-9705C9A0E2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3443584"/>
        <c:axId val="133445504"/>
      </c:scatterChart>
      <c:valAx>
        <c:axId val="133443584"/>
        <c:scaling>
          <c:orientation val="minMax"/>
          <c:max val="2008"/>
          <c:min val="1944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MX"/>
                  <a:t>Años</a:t>
                </a:r>
              </a:p>
            </c:rich>
          </c:tx>
          <c:layout>
            <c:manualLayout>
              <c:xMode val="edge"/>
              <c:yMode val="edge"/>
              <c:x val="0.50857899771874315"/>
              <c:y val="0.907317300193705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445504"/>
        <c:crosses val="autoZero"/>
        <c:crossBetween val="midCat"/>
        <c:majorUnit val="2"/>
      </c:valAx>
      <c:valAx>
        <c:axId val="133445504"/>
        <c:scaling>
          <c:orientation val="minMax"/>
          <c:min val="10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MX"/>
                  <a:t>Volumen (hm3)</a:t>
                </a:r>
              </a:p>
            </c:rich>
          </c:tx>
          <c:layout>
            <c:manualLayout>
              <c:xMode val="edge"/>
              <c:yMode val="edge"/>
              <c:x val="1.9607770991242918E-2"/>
              <c:y val="0.37560967019697616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3443584"/>
        <c:crosses val="autoZero"/>
        <c:crossBetween val="midCat"/>
        <c:majorUnit val="5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t"/>
      <c:overlay val="0"/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9-16T15:12:27.14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0.0781</cdr:x>
      <cdr:y>0.5</cdr:y>
    </cdr:from>
    <cdr:to>
      <cdr:x>0.9726</cdr:x>
      <cdr:y>0.5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995DFE6C-C241-47F6-B86C-426D4D718D3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18108" y="2156063"/>
          <a:ext cx="7079531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0.45757</cdr:x>
      <cdr:y>0.41748</cdr:y>
    </cdr:from>
    <cdr:to>
      <cdr:x>0.55154</cdr:x>
      <cdr:y>0.532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5A74588A-76EF-41D5-8418-55443601C3B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21381" y="1800225"/>
          <a:ext cx="743776" cy="49381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766804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4571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26572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1528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6931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1217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94634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82021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41265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86636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663321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8EE38-42CB-4A41-9BF6-CBAAB69BCF68}" type="datetimeFigureOut">
              <a:rPr lang="es-419" smtClean="0"/>
              <a:t>17/9/2020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CB026-BC03-4C95-8587-5D44D573045A}" type="slidenum">
              <a:rPr lang="es-419" smtClean="0"/>
              <a:t>‹#›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13221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BA64B-4161-4C56-9335-82CEE04C606F}"/>
              </a:ext>
            </a:extLst>
          </p:cNvPr>
          <p:cNvSpPr txBox="1"/>
          <p:nvPr/>
        </p:nvSpPr>
        <p:spPr>
          <a:xfrm>
            <a:off x="315197" y="526652"/>
            <a:ext cx="8585940" cy="600164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419" dirty="0"/>
              <a:t>                          </a:t>
            </a:r>
            <a:r>
              <a:rPr lang="es-419" sz="2400" b="1" dirty="0"/>
              <a:t>INFORMACION NO FIDEDIGNA O IMPRECISA </a:t>
            </a:r>
          </a:p>
          <a:p>
            <a:endParaRPr lang="es-419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EL AGUA ES DE CHIHUAHUA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TIENEN TITULOS DE CONCESION QUE SON COMO TITULOS DE PROPIEDAD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LES ESTAN ROBANDO EL AGUA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LES ESTAN AFECTANDO SU DERECHO AL AGUA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QUIEREN EL AGUA PARA VENDERLA A INDUSTRIALES DE MONTERREY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PORQUE HAY SEQUIA, MEXICO TIENE SEIS AÑOS MAS PARA PAGAR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SE APLIQUE  EL ACTA 234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SE PAGUE EL AGUA CON AGUA DE LAS PRESAS INTERNACIONALES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EL RIO CONCHOS YA APORTO EL AGUA QUE LE CORRESPONDE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</a:t>
            </a:r>
            <a:r>
              <a:rPr lang="es-419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419" b="1" dirty="0">
                <a:solidFill>
                  <a:srgbClr val="FF0000"/>
                </a:solidFill>
              </a:rPr>
              <a:t>PORQUE? SE TOMA AGUA SOLO DEL CONCHOS SI SON 6 AFLUENTES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</a:t>
            </a:r>
            <a:r>
              <a:rPr lang="es-419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419" b="1" dirty="0">
                <a:solidFill>
                  <a:srgbClr val="FF0000"/>
                </a:solidFill>
              </a:rPr>
              <a:t>PORQUE? SACAR EL AGUA  SI SE TINE HASTA EL 24 DE OCTUBRE PARA PAGAR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SE CUMPLA EL TRATADO, PERO SIN SACAR AGUA DE LAS PRESAS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EL TRATADO SE PAGA CON SOBRANTES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SI SE SACA AGUA PARA EL TRATADO, CHIHUAHUA SE QUEDARA SIN AGUA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NADIE ESTA OBLIGADO A LO IMPOSIBLE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PARA QUE SACAR AGUA DE LA BOQUILLA SI AL GRANERO SOLO DERIBA 22 m3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s-419" b="1" dirty="0">
                <a:solidFill>
                  <a:srgbClr val="FF0000"/>
                </a:solidFill>
              </a:rPr>
              <a:t>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EN EL CICLO 26 Y 27 YA EXISTIERON DOS CILOS CONSECUTIVO SIN PAGAR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3258781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68BF1AD-A400-4F95-B73E-66D28BE98642}"/>
              </a:ext>
            </a:extLst>
          </p:cNvPr>
          <p:cNvSpPr txBox="1"/>
          <p:nvPr/>
        </p:nvSpPr>
        <p:spPr>
          <a:xfrm>
            <a:off x="1763158" y="294729"/>
            <a:ext cx="5759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PERSPECTIVAS DE CUMPLIMIENTO CICLO 35</a:t>
            </a:r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81B8760-CF38-4794-8FE2-8E7E3FC02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10" y="744432"/>
            <a:ext cx="1246152" cy="892992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81FEA488-DD24-44EE-B6A1-2464CEA54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76" y="756394"/>
            <a:ext cx="1040807" cy="1067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22DD9A-8C4F-405D-81C3-B41CD8576DB5}"/>
              </a:ext>
            </a:extLst>
          </p:cNvPr>
          <p:cNvSpPr txBox="1"/>
          <p:nvPr/>
        </p:nvSpPr>
        <p:spPr>
          <a:xfrm>
            <a:off x="2194693" y="744434"/>
            <a:ext cx="4799455" cy="132343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s-419" sz="1600" b="1" dirty="0"/>
              <a:t>EN FUNCION DEL COMPORTAMIENTO</a:t>
            </a:r>
          </a:p>
          <a:p>
            <a:pPr algn="ctr"/>
            <a:r>
              <a:rPr lang="es-419" sz="1600" b="1" dirty="0"/>
              <a:t>HISTORICO DE LOS ESCURRIMIENTOS</a:t>
            </a:r>
          </a:p>
          <a:p>
            <a:pPr algn="ctr"/>
            <a:r>
              <a:rPr lang="es-419" sz="1600" b="1" dirty="0"/>
              <a:t>PROMEDIO QUINQUENALES</a:t>
            </a:r>
          </a:p>
          <a:p>
            <a:pPr algn="ctr"/>
            <a:r>
              <a:rPr lang="es-419" sz="1600" b="1" dirty="0"/>
              <a:t>AL CAUCE PRINCIPAL DEL RIO BRAVO Y EL</a:t>
            </a:r>
          </a:p>
          <a:p>
            <a:pPr algn="ctr"/>
            <a:r>
              <a:rPr lang="es-419" sz="1600" b="1" dirty="0"/>
              <a:t>COMPORTAMIENTO PROMEDIO ESPERADO 2014</a:t>
            </a:r>
            <a:r>
              <a:rPr lang="en-US" sz="1600" b="1" dirty="0"/>
              <a:t>-</a:t>
            </a:r>
            <a:r>
              <a:rPr lang="es-419" sz="1600" b="1" dirty="0"/>
              <a:t>2019</a:t>
            </a:r>
            <a:endParaRPr lang="es-419" sz="20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1C1C7C-86F7-4884-9951-CC8C4CCCE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715" y="2099091"/>
            <a:ext cx="6492800" cy="486873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1CAE9E-211C-43BB-BDFA-00E7093154A0}"/>
              </a:ext>
            </a:extLst>
          </p:cNvPr>
          <p:cNvCxnSpPr/>
          <p:nvPr/>
        </p:nvCxnSpPr>
        <p:spPr>
          <a:xfrm flipV="1">
            <a:off x="6107788" y="3874833"/>
            <a:ext cx="1076062" cy="32837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Brace 12">
            <a:extLst>
              <a:ext uri="{FF2B5EF4-FFF2-40B4-BE49-F238E27FC236}">
                <a16:creationId xmlns:a16="http://schemas.microsoft.com/office/drawing/2014/main" id="{1AC9E37F-EA87-4C45-BC92-C2887AE53B37}"/>
              </a:ext>
            </a:extLst>
          </p:cNvPr>
          <p:cNvSpPr/>
          <p:nvPr/>
        </p:nvSpPr>
        <p:spPr>
          <a:xfrm>
            <a:off x="7109802" y="3204109"/>
            <a:ext cx="148096" cy="694800"/>
          </a:xfrm>
          <a:prstGeom prst="rightBrace">
            <a:avLst>
              <a:gd name="adj1" fmla="val 161312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A9E41F-A6E4-44C0-8C2F-C49519454C1A}"/>
              </a:ext>
            </a:extLst>
          </p:cNvPr>
          <p:cNvSpPr txBox="1"/>
          <p:nvPr/>
        </p:nvSpPr>
        <p:spPr>
          <a:xfrm>
            <a:off x="7568699" y="3204111"/>
            <a:ext cx="652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rgbClr val="FF0000"/>
                </a:solidFill>
              </a:rPr>
              <a:t>-457</a:t>
            </a:r>
          </a:p>
          <a:p>
            <a:r>
              <a:rPr lang="es-419" b="1" dirty="0">
                <a:solidFill>
                  <a:srgbClr val="FF0000"/>
                </a:solidFill>
              </a:rPr>
              <a:t>Mm</a:t>
            </a:r>
            <a:r>
              <a:rPr lang="es-419" b="1" baseline="30000" dirty="0">
                <a:solidFill>
                  <a:srgbClr val="FF0000"/>
                </a:solidFill>
              </a:rPr>
              <a:t>3</a:t>
            </a:r>
            <a:endParaRPr lang="en-US" b="1" baseline="30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123E4F-BE1A-4E93-AA2F-DDEA8314255E}"/>
              </a:ext>
            </a:extLst>
          </p:cNvPr>
          <p:cNvSpPr txBox="1"/>
          <p:nvPr/>
        </p:nvSpPr>
        <p:spPr>
          <a:xfrm>
            <a:off x="7252766" y="2596697"/>
            <a:ext cx="1198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PROBABLE</a:t>
            </a:r>
          </a:p>
          <a:p>
            <a:pPr algn="r"/>
            <a:r>
              <a:rPr lang="en-US" b="1" dirty="0">
                <a:solidFill>
                  <a:srgbClr val="FF0000"/>
                </a:solidFill>
              </a:rPr>
              <a:t>FALTANTE</a:t>
            </a:r>
          </a:p>
        </p:txBody>
      </p:sp>
    </p:spTree>
    <p:extLst>
      <p:ext uri="{BB962C8B-B14F-4D97-AF65-F5344CB8AC3E}">
        <p14:creationId xmlns:p14="http://schemas.microsoft.com/office/powerpoint/2010/main" val="379748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>
            <a:extLst>
              <a:ext uri="{FF2B5EF4-FFF2-40B4-BE49-F238E27FC236}">
                <a16:creationId xmlns:a16="http://schemas.microsoft.com/office/drawing/2014/main" id="{F6C9631D-87B2-459F-A524-B1B04111A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935" y="487798"/>
            <a:ext cx="1403328" cy="1005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3DAF97-C315-4C00-A595-5353ADDE9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516" y="1939666"/>
            <a:ext cx="8290371" cy="44562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DE390E-407C-4152-BD80-23A646EB8124}"/>
              </a:ext>
            </a:extLst>
          </p:cNvPr>
          <p:cNvSpPr txBox="1"/>
          <p:nvPr/>
        </p:nvSpPr>
        <p:spPr>
          <a:xfrm>
            <a:off x="5399642" y="6550223"/>
            <a:ext cx="3680238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FUENTE: ANEXO TECNICO TRATADO,DOF Y CILA</a:t>
            </a:r>
            <a:endParaRPr lang="es-419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9DC80D-FAF8-4074-B697-1944BA69DA13}"/>
              </a:ext>
            </a:extLst>
          </p:cNvPr>
          <p:cNvSpPr txBox="1"/>
          <p:nvPr/>
        </p:nvSpPr>
        <p:spPr>
          <a:xfrm>
            <a:off x="3743964" y="487798"/>
            <a:ext cx="3311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419" sz="2800" b="1" dirty="0"/>
              <a:t>Consejo de</a:t>
            </a:r>
          </a:p>
          <a:p>
            <a:pPr algn="ctr"/>
            <a:r>
              <a:rPr lang="es-419" sz="2800" b="1" dirty="0"/>
              <a:t>Cuenca del Río Bravo</a:t>
            </a:r>
          </a:p>
        </p:txBody>
      </p:sp>
    </p:spTree>
    <p:extLst>
      <p:ext uri="{BB962C8B-B14F-4D97-AF65-F5344CB8AC3E}">
        <p14:creationId xmlns:p14="http://schemas.microsoft.com/office/powerpoint/2010/main" val="320233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98B8175-2A26-4618-8FEE-94A098F0EC0A}"/>
              </a:ext>
            </a:extLst>
          </p:cNvPr>
          <p:cNvSpPr txBox="1"/>
          <p:nvPr/>
        </p:nvSpPr>
        <p:spPr>
          <a:xfrm>
            <a:off x="3057379" y="511126"/>
            <a:ext cx="231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ESCENARIO 2020-2021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4CC5E5-F572-4914-ABBB-6C83358690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547392"/>
              </p:ext>
            </p:extLst>
          </p:nvPr>
        </p:nvGraphicFramePr>
        <p:xfrm>
          <a:off x="1003490" y="989428"/>
          <a:ext cx="7249552" cy="27103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6194">
                  <a:extLst>
                    <a:ext uri="{9D8B030D-6E8A-4147-A177-3AD203B41FA5}">
                      <a16:colId xmlns:a16="http://schemas.microsoft.com/office/drawing/2014/main" val="108252828"/>
                    </a:ext>
                  </a:extLst>
                </a:gridCol>
                <a:gridCol w="906194">
                  <a:extLst>
                    <a:ext uri="{9D8B030D-6E8A-4147-A177-3AD203B41FA5}">
                      <a16:colId xmlns:a16="http://schemas.microsoft.com/office/drawing/2014/main" val="1834959763"/>
                    </a:ext>
                  </a:extLst>
                </a:gridCol>
                <a:gridCol w="906194">
                  <a:extLst>
                    <a:ext uri="{9D8B030D-6E8A-4147-A177-3AD203B41FA5}">
                      <a16:colId xmlns:a16="http://schemas.microsoft.com/office/drawing/2014/main" val="1965081795"/>
                    </a:ext>
                  </a:extLst>
                </a:gridCol>
                <a:gridCol w="906194">
                  <a:extLst>
                    <a:ext uri="{9D8B030D-6E8A-4147-A177-3AD203B41FA5}">
                      <a16:colId xmlns:a16="http://schemas.microsoft.com/office/drawing/2014/main" val="1229707251"/>
                    </a:ext>
                  </a:extLst>
                </a:gridCol>
                <a:gridCol w="906194">
                  <a:extLst>
                    <a:ext uri="{9D8B030D-6E8A-4147-A177-3AD203B41FA5}">
                      <a16:colId xmlns:a16="http://schemas.microsoft.com/office/drawing/2014/main" val="227523512"/>
                    </a:ext>
                  </a:extLst>
                </a:gridCol>
                <a:gridCol w="906194">
                  <a:extLst>
                    <a:ext uri="{9D8B030D-6E8A-4147-A177-3AD203B41FA5}">
                      <a16:colId xmlns:a16="http://schemas.microsoft.com/office/drawing/2014/main" val="2713771844"/>
                    </a:ext>
                  </a:extLst>
                </a:gridCol>
                <a:gridCol w="906194">
                  <a:extLst>
                    <a:ext uri="{9D8B030D-6E8A-4147-A177-3AD203B41FA5}">
                      <a16:colId xmlns:a16="http://schemas.microsoft.com/office/drawing/2014/main" val="1450721333"/>
                    </a:ext>
                  </a:extLst>
                </a:gridCol>
                <a:gridCol w="906194">
                  <a:extLst>
                    <a:ext uri="{9D8B030D-6E8A-4147-A177-3AD203B41FA5}">
                      <a16:colId xmlns:a16="http://schemas.microsoft.com/office/drawing/2014/main" val="405093776"/>
                    </a:ext>
                  </a:extLst>
                </a:gridCol>
              </a:tblGrid>
              <a:tr h="27672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Año normal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65101691"/>
                  </a:ext>
                </a:extLst>
              </a:tr>
              <a:tr h="2485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6897875"/>
                  </a:ext>
                </a:extLst>
              </a:tr>
              <a:tr h="24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24833143"/>
                  </a:ext>
                </a:extLst>
              </a:tr>
              <a:tr h="24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Boquilla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913.74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282.43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1198.66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54392654"/>
                  </a:ext>
                </a:extLst>
              </a:tr>
              <a:tr h="24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Madero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100.89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96.768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155.26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1526062"/>
                  </a:ext>
                </a:extLst>
              </a:tr>
              <a:tr h="24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Luis L León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83.18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80.37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106.4448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235.49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63380404"/>
                  </a:ext>
                </a:extLst>
              </a:tr>
              <a:tr h="2485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1589.41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77346876"/>
                  </a:ext>
                </a:extLst>
              </a:tr>
              <a:tr h="2485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84210291"/>
                  </a:ext>
                </a:extLst>
              </a:tr>
              <a:tr h="248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Aforados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 Aforados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Tratado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UPU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4974068"/>
                  </a:ext>
                </a:extLst>
              </a:tr>
              <a:tr h="4449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Amistad-Falcon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473.49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189.43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379.80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350.00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102.37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47230590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99FA20B-5773-4F4F-B5D9-C9E938AAFB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43586"/>
              </p:ext>
            </p:extLst>
          </p:nvPr>
        </p:nvGraphicFramePr>
        <p:xfrm>
          <a:off x="1026938" y="3989498"/>
          <a:ext cx="7202656" cy="2495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0332">
                  <a:extLst>
                    <a:ext uri="{9D8B030D-6E8A-4147-A177-3AD203B41FA5}">
                      <a16:colId xmlns:a16="http://schemas.microsoft.com/office/drawing/2014/main" val="533254500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1602881415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3710583746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1534953236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1844623897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4105998912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305440890"/>
                    </a:ext>
                  </a:extLst>
                </a:gridCol>
                <a:gridCol w="900332">
                  <a:extLst>
                    <a:ext uri="{9D8B030D-6E8A-4147-A177-3AD203B41FA5}">
                      <a16:colId xmlns:a16="http://schemas.microsoft.com/office/drawing/2014/main" val="389026314"/>
                    </a:ext>
                  </a:extLst>
                </a:gridCol>
              </a:tblGrid>
              <a:tr h="231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Probabilidad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75%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7148022"/>
                  </a:ext>
                </a:extLst>
              </a:tr>
              <a:tr h="2313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32000137"/>
                  </a:ext>
                </a:extLst>
              </a:tr>
              <a:tr h="231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Sep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Oct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26365392"/>
                  </a:ext>
                </a:extLst>
              </a:tr>
              <a:tr h="231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Boquilla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913.74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82.87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25.71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88.63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933.69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12349168"/>
                  </a:ext>
                </a:extLst>
              </a:tr>
              <a:tr h="231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Madero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123.40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20.90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96.768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67.83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99242729"/>
                  </a:ext>
                </a:extLst>
              </a:tr>
              <a:tr h="231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Luis L León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100.97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26.83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29.64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106.4448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128.41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90217523"/>
                  </a:ext>
                </a:extLst>
              </a:tr>
              <a:tr h="2313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10311668"/>
                  </a:ext>
                </a:extLst>
              </a:tr>
              <a:tr h="23130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32167619"/>
                  </a:ext>
                </a:extLst>
              </a:tr>
              <a:tr h="2313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Aforados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 Aforados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Ext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Tratado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UPU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2309037"/>
                  </a:ext>
                </a:extLst>
              </a:tr>
              <a:tr h="41399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Amistad-Falcon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215.00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126.90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93.67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379.80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350.00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-308.73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57909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28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BA64B-4161-4C56-9335-82CEE04C606F}"/>
              </a:ext>
            </a:extLst>
          </p:cNvPr>
          <p:cNvSpPr txBox="1"/>
          <p:nvPr/>
        </p:nvSpPr>
        <p:spPr>
          <a:xfrm>
            <a:off x="241478" y="203095"/>
            <a:ext cx="8860319" cy="535531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s-419" dirty="0"/>
              <a:t>                          </a:t>
            </a:r>
            <a:r>
              <a:rPr lang="es-419" sz="2400" b="1" dirty="0"/>
              <a:t>INFORMACION NO FIDEDIGNA O IMPRECISA </a:t>
            </a:r>
          </a:p>
          <a:p>
            <a:endParaRPr lang="es-419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EL AGUA ES DE CHIHUAHUA </a:t>
            </a:r>
          </a:p>
          <a:p>
            <a:r>
              <a:rPr lang="es-MX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“La propiedad de las tierras y aguas comprendidas dentro de los límites</a:t>
            </a:r>
          </a:p>
          <a:p>
            <a:r>
              <a:rPr lang="es-MX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del territorio nacional, corresponde originariamente a la Nación”</a:t>
            </a:r>
            <a:r>
              <a:rPr lang="es-MX" sz="1800" b="1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 </a:t>
            </a:r>
            <a:r>
              <a:rPr lang="es-MX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MX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el caso</a:t>
            </a:r>
          </a:p>
          <a:p>
            <a:r>
              <a:rPr lang="es-MX" dirty="0">
                <a:latin typeface="Arial" panose="020B0604020202020204" pitchFamily="34" charset="0"/>
                <a:ea typeface="Times New Roman" panose="02020603050405020304" pitchFamily="18" charset="0"/>
              </a:rPr>
              <a:t>el Bravo </a:t>
            </a:r>
            <a:r>
              <a:rPr lang="es-MX" b="1" i="1" dirty="0">
                <a:latin typeface="Arial" panose="020B0604020202020204" pitchFamily="34" charset="0"/>
                <a:ea typeface="Times New Roman" panose="02020603050405020304" pitchFamily="18" charset="0"/>
              </a:rPr>
              <a:t>“el dominio de las aguas esta supeditado a un uso internacional”</a:t>
            </a:r>
            <a:r>
              <a:rPr lang="es-MX" b="1" i="1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4</a:t>
            </a:r>
            <a:endParaRPr lang="es-MX" sz="1800" b="1" i="1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es-419" b="1" i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TIENEN TITULOS DE CONCESION QUE SON COMO TITULOS DE PROPIEDAD</a:t>
            </a:r>
          </a:p>
          <a:p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No son Títulos de Propiedad; en el caso de los ríos </a:t>
            </a:r>
            <a:r>
              <a:rPr lang="es-419" b="1" i="1" dirty="0">
                <a:latin typeface="Arial" panose="020B0604020202020204" pitchFamily="34" charset="0"/>
                <a:cs typeface="Arial" panose="020B0604020202020204" pitchFamily="34" charset="0"/>
              </a:rPr>
              <a:t>“el dominio de la nación</a:t>
            </a:r>
          </a:p>
          <a:p>
            <a:r>
              <a:rPr lang="es-419" b="1" i="1" dirty="0">
                <a:latin typeface="Arial" panose="020B0604020202020204" pitchFamily="34" charset="0"/>
                <a:cs typeface="Arial" panose="020B0604020202020204" pitchFamily="34" charset="0"/>
              </a:rPr>
              <a:t> es inalienable </a:t>
            </a:r>
            <a:r>
              <a:rPr lang="es-419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 imprescriptible”</a:t>
            </a:r>
            <a:r>
              <a:rPr lang="es-MX" sz="1800" b="1" i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MX" sz="1800" b="1" i="1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endParaRPr lang="es-419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LES ESTAN ROBANDO EL AGUA</a:t>
            </a:r>
          </a:p>
          <a:p>
            <a:endParaRPr lang="es-419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LES ESTAN AFECTANDO SU DERECHO AL AGUA</a:t>
            </a:r>
          </a:p>
          <a:p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Las concesiones solo otorgan el derecho a “</a:t>
            </a:r>
            <a:r>
              <a:rPr lang="es-419" b="1" i="1" dirty="0">
                <a:latin typeface="Arial" panose="020B0604020202020204" pitchFamily="34" charset="0"/>
                <a:cs typeface="Arial" panose="020B0604020202020204" pitchFamily="34" charset="0"/>
              </a:rPr>
              <a:t>la explotación uso o aprovechamiento</a:t>
            </a:r>
          </a:p>
          <a:p>
            <a:r>
              <a:rPr lang="es-419" b="1" i="1" dirty="0">
                <a:latin typeface="Arial" panose="020B0604020202020204" pitchFamily="34" charset="0"/>
                <a:cs typeface="Arial" panose="020B0604020202020204" pitchFamily="34" charset="0"/>
              </a:rPr>
              <a:t>de las aguas nacionales”</a:t>
            </a:r>
            <a:r>
              <a:rPr lang="es-419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s-419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419" i="1" dirty="0">
                <a:latin typeface="Arial" panose="020B0604020202020204" pitchFamily="34" charset="0"/>
                <a:cs typeface="Arial" panose="020B0604020202020204" pitchFamily="34" charset="0"/>
              </a:rPr>
              <a:t>y “</a:t>
            </a:r>
            <a:r>
              <a:rPr lang="es-419" b="1" i="1" dirty="0">
                <a:latin typeface="Arial" panose="020B0604020202020204" pitchFamily="34" charset="0"/>
                <a:cs typeface="Arial" panose="020B0604020202020204" pitchFamily="34" charset="0"/>
              </a:rPr>
              <a:t>no garantizan la existencia del volumen que </a:t>
            </a:r>
          </a:p>
          <a:p>
            <a:r>
              <a:rPr lang="es-419" b="1" i="1" dirty="0">
                <a:latin typeface="Arial" panose="020B0604020202020204" pitchFamily="34" charset="0"/>
                <a:cs typeface="Arial" panose="020B0604020202020204" pitchFamily="34" charset="0"/>
              </a:rPr>
              <a:t>amparan” </a:t>
            </a:r>
            <a:r>
              <a:rPr lang="es-419" dirty="0">
                <a:latin typeface="Arial" panose="020B0604020202020204" pitchFamily="34" charset="0"/>
                <a:cs typeface="Arial" panose="020B0604020202020204" pitchFamily="34" charset="0"/>
              </a:rPr>
              <a:t>en los distritos </a:t>
            </a:r>
            <a:r>
              <a:rPr lang="es-419" b="1" i="1" dirty="0">
                <a:latin typeface="Arial" panose="020B0604020202020204" pitchFamily="34" charset="0"/>
                <a:cs typeface="Arial" panose="020B0604020202020204" pitchFamily="34" charset="0"/>
              </a:rPr>
              <a:t>“el volumen se determinara en función del volumen </a:t>
            </a:r>
          </a:p>
          <a:p>
            <a:r>
              <a:rPr lang="es-419" b="1" i="1" dirty="0">
                <a:latin typeface="Arial" panose="020B0604020202020204" pitchFamily="34" charset="0"/>
                <a:cs typeface="Arial" panose="020B0604020202020204" pitchFamily="34" charset="0"/>
              </a:rPr>
              <a:t>disponible .... al día 1º de octubre o al inicio del ciclo agrícola”</a:t>
            </a:r>
            <a:r>
              <a:rPr lang="es-419" b="1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endParaRPr lang="es-419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QUIEREN EL AGUA PARA VENDERLA A INDUSTRIALES DE MONTERREY</a:t>
            </a:r>
            <a:endParaRPr lang="es-419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CDC449-1900-4A8B-B102-974634598442}"/>
              </a:ext>
            </a:extLst>
          </p:cNvPr>
          <p:cNvSpPr txBox="1"/>
          <p:nvPr/>
        </p:nvSpPr>
        <p:spPr>
          <a:xfrm>
            <a:off x="4112455" y="13458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419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3B9DEF-EAD4-4E06-9EA6-A17CB9180354}"/>
              </a:ext>
            </a:extLst>
          </p:cNvPr>
          <p:cNvSpPr txBox="1"/>
          <p:nvPr/>
        </p:nvSpPr>
        <p:spPr>
          <a:xfrm>
            <a:off x="206326" y="5903893"/>
            <a:ext cx="54894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s-419" sz="1400" dirty="0"/>
              <a:t>Constitución Política de los Estados Unidos Mexicanos</a:t>
            </a:r>
          </a:p>
          <a:p>
            <a:pPr marL="342900" indent="-342900">
              <a:buAutoNum type="arabicPeriod"/>
            </a:pPr>
            <a:r>
              <a:rPr lang="es-419" sz="1400" dirty="0"/>
              <a:t>Ley de Aguas Nacionales</a:t>
            </a:r>
          </a:p>
          <a:p>
            <a:pPr marL="342900" indent="-342900">
              <a:buAutoNum type="arabicPeriod"/>
            </a:pPr>
            <a:r>
              <a:rPr lang="es-419" sz="1400" dirty="0"/>
              <a:t>Reglamento de la Ley de Aguas Nacionales</a:t>
            </a:r>
          </a:p>
          <a:p>
            <a:pPr marL="342900" indent="-342900">
              <a:buAutoNum type="arabicPeriod"/>
            </a:pPr>
            <a:r>
              <a:rPr lang="es-419" sz="1400" dirty="0"/>
              <a:t>Dictamen del senado con el que se aprueba el Protocolo del Tratado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64370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BA64B-4161-4C56-9335-82CEE04C606F}"/>
              </a:ext>
            </a:extLst>
          </p:cNvPr>
          <p:cNvSpPr txBox="1"/>
          <p:nvPr/>
        </p:nvSpPr>
        <p:spPr>
          <a:xfrm>
            <a:off x="418360" y="2486913"/>
            <a:ext cx="7829964" cy="212365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419" dirty="0"/>
              <a:t>              </a:t>
            </a:r>
            <a:r>
              <a:rPr lang="es-419" sz="2400" b="1" dirty="0"/>
              <a:t>INFORMACION NO FIDEDIGNA O IMPRECISA </a:t>
            </a:r>
          </a:p>
          <a:p>
            <a:endParaRPr lang="es-419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PORQUE HAY SEQUIA, MEXICO TIENE SEIS AÑOS MAS PARA PAGAR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SE APLIQUE  EL ACTA 234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SE PAGUE EL AGUA CON AGUA DE LAS PRESAS INTERNACIONALES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EN EL CICLO 26 Y 27 YA EXISTIERON DOS CILOS CONSECUTIVO SIN PAGAR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657023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E4ABE6-E27A-402C-9BAE-D0EC45255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07" y="697781"/>
            <a:ext cx="8712591" cy="571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04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68BF1AD-A400-4F95-B73E-66D28BE98642}"/>
              </a:ext>
            </a:extLst>
          </p:cNvPr>
          <p:cNvSpPr txBox="1"/>
          <p:nvPr/>
        </p:nvSpPr>
        <p:spPr>
          <a:xfrm>
            <a:off x="536197" y="121029"/>
            <a:ext cx="777379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 ULTIMO BALANCE HIDRAULICO DE LA CUENCA</a:t>
            </a:r>
          </a:p>
          <a:p>
            <a:pPr algn="ctr"/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</a:t>
            </a:r>
            <a:r>
              <a:rPr lang="es-419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CONDICION NORMAL-</a:t>
            </a:r>
            <a:endParaRPr lang="en-US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3B061-A43D-493B-B940-16FD722B1D1D}"/>
              </a:ext>
            </a:extLst>
          </p:cNvPr>
          <p:cNvSpPr txBox="1"/>
          <p:nvPr/>
        </p:nvSpPr>
        <p:spPr>
          <a:xfrm>
            <a:off x="7503736" y="6447922"/>
            <a:ext cx="124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DOF 7-7-16</a:t>
            </a:r>
            <a:endParaRPr lang="en-US" b="1" dirty="0"/>
          </a:p>
        </p:txBody>
      </p:sp>
      <p:pic>
        <p:nvPicPr>
          <p:cNvPr id="11" name="Imagen 7">
            <a:extLst>
              <a:ext uri="{FF2B5EF4-FFF2-40B4-BE49-F238E27FC236}">
                <a16:creationId xmlns:a16="http://schemas.microsoft.com/office/drawing/2014/main" id="{081B8760-CF38-4794-8FE2-8E7E3FC02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210" y="744432"/>
            <a:ext cx="1246152" cy="89299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A8C303-8B7A-47CA-8B9B-5E8CD30C28BA}"/>
              </a:ext>
            </a:extLst>
          </p:cNvPr>
          <p:cNvSpPr txBox="1"/>
          <p:nvPr/>
        </p:nvSpPr>
        <p:spPr>
          <a:xfrm>
            <a:off x="2206017" y="1667762"/>
            <a:ext cx="4656468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419" b="1" dirty="0"/>
              <a:t>PARAMETROS PARA SEQUIA EXTRAORDINARIA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7798790-B2EB-4BCB-BF04-5D87D2B81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246690"/>
              </p:ext>
            </p:extLst>
          </p:nvPr>
        </p:nvGraphicFramePr>
        <p:xfrm>
          <a:off x="465866" y="2090526"/>
          <a:ext cx="7914456" cy="4312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98384039-01B4-4AAF-9D3E-89F888EBB75E}"/>
              </a:ext>
            </a:extLst>
          </p:cNvPr>
          <p:cNvCxnSpPr>
            <a:cxnSpLocks/>
          </p:cNvCxnSpPr>
          <p:nvPr/>
        </p:nvCxnSpPr>
        <p:spPr>
          <a:xfrm flipH="1">
            <a:off x="8124825" y="4246589"/>
            <a:ext cx="35242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305D7D7-8878-4C24-84D0-EF628D315D4B}"/>
              </a:ext>
            </a:extLst>
          </p:cNvPr>
          <p:cNvSpPr txBox="1"/>
          <p:nvPr/>
        </p:nvSpPr>
        <p:spPr>
          <a:xfrm>
            <a:off x="8477250" y="4061923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rgbClr val="FF0000"/>
                </a:solidFill>
              </a:rPr>
              <a:t>-296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02BE7-7689-4636-AFB1-1B17EAC65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6138" y="776936"/>
            <a:ext cx="2445212" cy="8279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A5D509-7D9F-4B95-B324-C4AE0EE37B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1674" y="729485"/>
            <a:ext cx="1477323" cy="11930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4A8651-F0D4-4B16-8E92-3E291B389C45}"/>
              </a:ext>
            </a:extLst>
          </p:cNvPr>
          <p:cNvSpPr txBox="1"/>
          <p:nvPr/>
        </p:nvSpPr>
        <p:spPr>
          <a:xfrm>
            <a:off x="3807730" y="4586068"/>
            <a:ext cx="2395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b="1" dirty="0"/>
              <a:t>SEQUIA LIGERA U ORDINARIA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7E1093-42CA-44DD-84BE-4D3A5CF1D1FA}"/>
              </a:ext>
            </a:extLst>
          </p:cNvPr>
          <p:cNvSpPr txBox="1"/>
          <p:nvPr/>
        </p:nvSpPr>
        <p:spPr>
          <a:xfrm>
            <a:off x="4320691" y="4907902"/>
            <a:ext cx="1369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b="1" dirty="0"/>
              <a:t>SEQUIA SEVERA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BF131F-0628-498C-829A-7443EC04E619}"/>
              </a:ext>
            </a:extLst>
          </p:cNvPr>
          <p:cNvSpPr txBox="1"/>
          <p:nvPr/>
        </p:nvSpPr>
        <p:spPr>
          <a:xfrm>
            <a:off x="3445869" y="5229736"/>
            <a:ext cx="3119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b="1" dirty="0"/>
              <a:t>SEQUIA  EXTREMA O EXTRAORDINARIA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3AE943-2CEC-48AF-9728-8786ADD797E6}"/>
              </a:ext>
            </a:extLst>
          </p:cNvPr>
          <p:cNvSpPr txBox="1"/>
          <p:nvPr/>
        </p:nvSpPr>
        <p:spPr>
          <a:xfrm>
            <a:off x="1262286" y="6457070"/>
            <a:ext cx="5779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i="1" dirty="0"/>
              <a:t>“ DE 1950 A 2004 NO SE HA PRESENTADO UNA SEQUIA EXTREMA”</a:t>
            </a:r>
            <a:endParaRPr lang="es-419" sz="1600" b="1" i="1" dirty="0"/>
          </a:p>
        </p:txBody>
      </p:sp>
    </p:spTree>
    <p:extLst>
      <p:ext uri="{BB962C8B-B14F-4D97-AF65-F5344CB8AC3E}">
        <p14:creationId xmlns:p14="http://schemas.microsoft.com/office/powerpoint/2010/main" val="415049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BA64B-4161-4C56-9335-82CEE04C606F}"/>
              </a:ext>
            </a:extLst>
          </p:cNvPr>
          <p:cNvSpPr txBox="1"/>
          <p:nvPr/>
        </p:nvSpPr>
        <p:spPr>
          <a:xfrm>
            <a:off x="390225" y="428178"/>
            <a:ext cx="8395632" cy="166199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419" dirty="0"/>
              <a:t>                          </a:t>
            </a:r>
            <a:r>
              <a:rPr lang="es-419" sz="2400" b="1" dirty="0"/>
              <a:t>INFORMACION NO FIDEDIGNA O IMPRECISA </a:t>
            </a:r>
          </a:p>
          <a:p>
            <a:endParaRPr lang="es-419" sz="2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</a:t>
            </a:r>
            <a:r>
              <a:rPr lang="es-419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419" b="1" dirty="0">
                <a:solidFill>
                  <a:srgbClr val="FF0000"/>
                </a:solidFill>
              </a:rPr>
              <a:t>PORQUE? SE TOMA AGUA SOLO DEL CONCHOS SI SON 6 AFLUENTES</a:t>
            </a:r>
            <a:endParaRPr lang="es-419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EL RIO CONCHOS YA APORTO EL AGUA QUE LE CORRESPONDE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</a:t>
            </a:r>
            <a:r>
              <a:rPr lang="es-419" sz="1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419" b="1" dirty="0">
                <a:solidFill>
                  <a:srgbClr val="FF0000"/>
                </a:solidFill>
              </a:rPr>
              <a:t>PORQUE? SACAR EL AGUA  SI SE TINE HASTA EL 24 DE OCTUBRE PARA PAGAR</a:t>
            </a:r>
            <a:endParaRPr lang="es-419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370361-AC7E-4C83-848F-520DA7EA1508}"/>
              </a:ext>
            </a:extLst>
          </p:cNvPr>
          <p:cNvSpPr txBox="1"/>
          <p:nvPr/>
        </p:nvSpPr>
        <p:spPr>
          <a:xfrm>
            <a:off x="1613094" y="5726362"/>
            <a:ext cx="2211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b="1" dirty="0"/>
              <a:t>RIO CONCHOS CHIHUAHUA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FCE822-CA81-43D9-8205-8D507DD63E37}"/>
              </a:ext>
            </a:extLst>
          </p:cNvPr>
          <p:cNvSpPr txBox="1"/>
          <p:nvPr/>
        </p:nvSpPr>
        <p:spPr>
          <a:xfrm>
            <a:off x="5266007" y="5726362"/>
            <a:ext cx="2418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b="1" dirty="0"/>
              <a:t>CINCO AFLUENTES RESTANTES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0C67DF-DFAE-49BD-85BE-5C955C778653}"/>
              </a:ext>
            </a:extLst>
          </p:cNvPr>
          <p:cNvSpPr txBox="1"/>
          <p:nvPr/>
        </p:nvSpPr>
        <p:spPr>
          <a:xfrm>
            <a:off x="1664677" y="40215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D156E0-F506-485C-BD03-98A3581D1722}"/>
              </a:ext>
            </a:extLst>
          </p:cNvPr>
          <p:cNvSpPr txBox="1"/>
          <p:nvPr/>
        </p:nvSpPr>
        <p:spPr>
          <a:xfrm>
            <a:off x="5401994" y="42343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728F74-0247-4A4F-B997-191D374B66BE}"/>
              </a:ext>
            </a:extLst>
          </p:cNvPr>
          <p:cNvSpPr txBox="1"/>
          <p:nvPr/>
        </p:nvSpPr>
        <p:spPr>
          <a:xfrm>
            <a:off x="2429023" y="402158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54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38F494-0CE1-4366-BA49-B4ECCAE22E07}"/>
              </a:ext>
            </a:extLst>
          </p:cNvPr>
          <p:cNvSpPr txBox="1"/>
          <p:nvPr/>
        </p:nvSpPr>
        <p:spPr>
          <a:xfrm>
            <a:off x="3155852" y="400931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45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174F75-9388-447F-BCDB-134480610B94}"/>
              </a:ext>
            </a:extLst>
          </p:cNvPr>
          <p:cNvSpPr/>
          <p:nvPr/>
        </p:nvSpPr>
        <p:spPr>
          <a:xfrm>
            <a:off x="1055075" y="6252344"/>
            <a:ext cx="562708" cy="14067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3330A5-9AB7-4C43-A0CC-0DC66A7C8D47}"/>
              </a:ext>
            </a:extLst>
          </p:cNvPr>
          <p:cNvSpPr txBox="1"/>
          <p:nvPr/>
        </p:nvSpPr>
        <p:spPr>
          <a:xfrm>
            <a:off x="1611432" y="6168793"/>
            <a:ext cx="2049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b="1" dirty="0"/>
              <a:t>ESCURRIMIENTO VIRGEN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2D54CE-914B-44CF-94E7-FA9191096FAA}"/>
              </a:ext>
            </a:extLst>
          </p:cNvPr>
          <p:cNvSpPr/>
          <p:nvPr/>
        </p:nvSpPr>
        <p:spPr>
          <a:xfrm>
            <a:off x="1055075" y="6540885"/>
            <a:ext cx="562708" cy="140677"/>
          </a:xfrm>
          <a:prstGeom prst="rect">
            <a:avLst/>
          </a:prstGeom>
          <a:solidFill>
            <a:srgbClr val="CA9E88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DBED5B-8045-4402-BDA9-D4A7B0C03148}"/>
              </a:ext>
            </a:extLst>
          </p:cNvPr>
          <p:cNvSpPr txBox="1"/>
          <p:nvPr/>
        </p:nvSpPr>
        <p:spPr>
          <a:xfrm>
            <a:off x="1611432" y="6457334"/>
            <a:ext cx="21423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b="1" dirty="0"/>
              <a:t>APORTACION AL TRATADO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5C2D0A9-D634-4E19-BD04-AC6C8EBD1232}"/>
              </a:ext>
            </a:extLst>
          </p:cNvPr>
          <p:cNvSpPr/>
          <p:nvPr/>
        </p:nvSpPr>
        <p:spPr>
          <a:xfrm>
            <a:off x="4703299" y="6271361"/>
            <a:ext cx="562708" cy="140677"/>
          </a:xfrm>
          <a:prstGeom prst="rect">
            <a:avLst/>
          </a:prstGeom>
          <a:solidFill>
            <a:srgbClr val="FF0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401AE2-2391-4179-8DFF-17498BF8B2C0}"/>
              </a:ext>
            </a:extLst>
          </p:cNvPr>
          <p:cNvSpPr txBox="1"/>
          <p:nvPr/>
        </p:nvSpPr>
        <p:spPr>
          <a:xfrm>
            <a:off x="5283491" y="6206571"/>
            <a:ext cx="2249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b="1" dirty="0"/>
              <a:t>ASIGNACION RIO CONCHOS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BCA6B9E-5DDE-44F1-B24B-FF8330652655}"/>
              </a:ext>
            </a:extLst>
          </p:cNvPr>
          <p:cNvSpPr/>
          <p:nvPr/>
        </p:nvSpPr>
        <p:spPr>
          <a:xfrm>
            <a:off x="4703299" y="6578921"/>
            <a:ext cx="562708" cy="140677"/>
          </a:xfrm>
          <a:prstGeom prst="rect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C95C3A-82F3-4099-8F11-1B58BDC40710}"/>
              </a:ext>
            </a:extLst>
          </p:cNvPr>
          <p:cNvSpPr txBox="1"/>
          <p:nvPr/>
        </p:nvSpPr>
        <p:spPr>
          <a:xfrm>
            <a:off x="5283491" y="6476570"/>
            <a:ext cx="2537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400" b="1" dirty="0"/>
              <a:t>ASIGNACION CINCO RESTANTES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262C45-67C9-45D1-BC58-528141AEABDB}"/>
              </a:ext>
            </a:extLst>
          </p:cNvPr>
          <p:cNvSpPr txBox="1"/>
          <p:nvPr/>
        </p:nvSpPr>
        <p:spPr>
          <a:xfrm>
            <a:off x="347003" y="3971778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%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0E8419-D997-4940-BDEE-9E4D6DBFC312}"/>
              </a:ext>
            </a:extLst>
          </p:cNvPr>
          <p:cNvSpPr txBox="1"/>
          <p:nvPr/>
        </p:nvSpPr>
        <p:spPr>
          <a:xfrm>
            <a:off x="6133564" y="42062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46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CAFECA-DCE1-4E22-B3A9-747DD48B236F}"/>
              </a:ext>
            </a:extLst>
          </p:cNvPr>
          <p:cNvSpPr txBox="1"/>
          <p:nvPr/>
        </p:nvSpPr>
        <p:spPr>
          <a:xfrm>
            <a:off x="6865134" y="420624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48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050297-C776-4C06-9EF7-41A0CF35E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05" y="2090171"/>
            <a:ext cx="6834127" cy="37072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A2CBBC8-E2FC-463B-9D37-504D270EB577}"/>
              </a:ext>
            </a:extLst>
          </p:cNvPr>
          <p:cNvSpPr txBox="1"/>
          <p:nvPr/>
        </p:nvSpPr>
        <p:spPr>
          <a:xfrm>
            <a:off x="1507611" y="369264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60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D19DB58-B1D1-464A-8EC3-F953270139E5}"/>
              </a:ext>
            </a:extLst>
          </p:cNvPr>
          <p:cNvSpPr txBox="1"/>
          <p:nvPr/>
        </p:nvSpPr>
        <p:spPr>
          <a:xfrm>
            <a:off x="2250176" y="41468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54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40CF52-9871-42AE-A028-4E63F96CA346}"/>
              </a:ext>
            </a:extLst>
          </p:cNvPr>
          <p:cNvSpPr txBox="1"/>
          <p:nvPr/>
        </p:nvSpPr>
        <p:spPr>
          <a:xfrm>
            <a:off x="3062018" y="470950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30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ED02AF-D132-47AB-9D22-E8EDAE71EF5D}"/>
              </a:ext>
            </a:extLst>
          </p:cNvPr>
          <p:cNvSpPr txBox="1"/>
          <p:nvPr/>
        </p:nvSpPr>
        <p:spPr>
          <a:xfrm>
            <a:off x="5375221" y="46005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40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1D1564-DBD4-4FB8-900A-3ACA7CCE16D4}"/>
              </a:ext>
            </a:extLst>
          </p:cNvPr>
          <p:cNvSpPr txBox="1"/>
          <p:nvPr/>
        </p:nvSpPr>
        <p:spPr>
          <a:xfrm>
            <a:off x="6133564" y="460055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46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6D4534B-D6F1-4D87-883F-317C48D812BB}"/>
              </a:ext>
            </a:extLst>
          </p:cNvPr>
          <p:cNvSpPr txBox="1"/>
          <p:nvPr/>
        </p:nvSpPr>
        <p:spPr>
          <a:xfrm>
            <a:off x="6949684" y="462788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/>
              <a:t>42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0912C4-6E8E-490A-AF1A-A9B71508B98E}"/>
              </a:ext>
            </a:extLst>
          </p:cNvPr>
          <p:cNvSpPr txBox="1"/>
          <p:nvPr/>
        </p:nvSpPr>
        <p:spPr>
          <a:xfrm>
            <a:off x="2718653" y="2309053"/>
            <a:ext cx="2927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b="1" dirty="0"/>
              <a:t>A agosto de 2020 del ciclo 35</a:t>
            </a:r>
          </a:p>
        </p:txBody>
      </p:sp>
      <p:sp>
        <p:nvSpPr>
          <p:cNvPr id="42" name="Right Brace 41">
            <a:extLst>
              <a:ext uri="{FF2B5EF4-FFF2-40B4-BE49-F238E27FC236}">
                <a16:creationId xmlns:a16="http://schemas.microsoft.com/office/drawing/2014/main" id="{A597DD97-BD01-4B5A-9722-4A0DFDB04A2E}"/>
              </a:ext>
            </a:extLst>
          </p:cNvPr>
          <p:cNvSpPr/>
          <p:nvPr/>
        </p:nvSpPr>
        <p:spPr>
          <a:xfrm>
            <a:off x="3562156" y="3015176"/>
            <a:ext cx="179195" cy="1238944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05C88D4-B732-4136-9C43-C0B84624EF1B}"/>
              </a:ext>
            </a:extLst>
          </p:cNvPr>
          <p:cNvSpPr txBox="1"/>
          <p:nvPr/>
        </p:nvSpPr>
        <p:spPr>
          <a:xfrm>
            <a:off x="3942224" y="3427553"/>
            <a:ext cx="1146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419" b="1" dirty="0">
                <a:solidFill>
                  <a:srgbClr val="FF0000"/>
                </a:solidFill>
              </a:rPr>
              <a:t>880 Mm</a:t>
            </a:r>
            <a:r>
              <a:rPr lang="es-419" b="1" baseline="300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9745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BA64B-4161-4C56-9335-82CEE04C606F}"/>
              </a:ext>
            </a:extLst>
          </p:cNvPr>
          <p:cNvSpPr txBox="1"/>
          <p:nvPr/>
        </p:nvSpPr>
        <p:spPr>
          <a:xfrm>
            <a:off x="849769" y="118689"/>
            <a:ext cx="7268656" cy="129266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419" dirty="0"/>
              <a:t>                          </a:t>
            </a:r>
            <a:r>
              <a:rPr lang="es-419" sz="2400" b="1" dirty="0"/>
              <a:t>INFORMACION NO FIDEDIGNA O IMPRECISA </a:t>
            </a:r>
          </a:p>
          <a:p>
            <a:endParaRPr lang="es-419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EL TRATADO SE PAGA CON SOBRANTES</a:t>
            </a:r>
          </a:p>
          <a:p>
            <a:endParaRPr lang="es-419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0ECEE6-E104-46CB-8CBA-8CA3902A6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68" y="1411351"/>
            <a:ext cx="8267114" cy="538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966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BA64B-4161-4C56-9335-82CEE04C606F}"/>
              </a:ext>
            </a:extLst>
          </p:cNvPr>
          <p:cNvSpPr txBox="1"/>
          <p:nvPr/>
        </p:nvSpPr>
        <p:spPr>
          <a:xfrm>
            <a:off x="937672" y="292190"/>
            <a:ext cx="7268656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419" dirty="0"/>
              <a:t>               </a:t>
            </a:r>
            <a:r>
              <a:rPr lang="es-419" sz="2400" b="1" dirty="0"/>
              <a:t>INFORMACION NO FIDEDIGNA O IMPRECISA </a:t>
            </a:r>
          </a:p>
          <a:p>
            <a:endParaRPr lang="es-419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SE CUMPLA EL TRATADO, PERO SIN SACAR AGUA DE LAS PRESAS</a:t>
            </a:r>
            <a:endParaRPr lang="es-419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A472EC-12F5-4651-A413-42FCCFE7A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19" y="1903828"/>
            <a:ext cx="3601335" cy="46001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89C002-9F0D-4FE5-B068-A385315E5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717" y="1903828"/>
            <a:ext cx="3751386" cy="4600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2280240-EA3F-4442-97C2-98A9A2EEC2FE}"/>
              </a:ext>
            </a:extLst>
          </p:cNvPr>
          <p:cNvSpPr txBox="1"/>
          <p:nvPr/>
        </p:nvSpPr>
        <p:spPr>
          <a:xfrm>
            <a:off x="1230411" y="6488668"/>
            <a:ext cx="218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SI NO SE HACE NADA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16A45-C24E-4C3C-B383-C758CC562A22}"/>
              </a:ext>
            </a:extLst>
          </p:cNvPr>
          <p:cNvSpPr txBox="1"/>
          <p:nvPr/>
        </p:nvSpPr>
        <p:spPr>
          <a:xfrm>
            <a:off x="2522805" y="1421174"/>
            <a:ext cx="3529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RESULTADOS MODELO RIVERWARE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90376-6E0D-4688-A923-B46E7DBB6B80}"/>
              </a:ext>
            </a:extLst>
          </p:cNvPr>
          <p:cNvSpPr txBox="1"/>
          <p:nvPr/>
        </p:nvSpPr>
        <p:spPr>
          <a:xfrm>
            <a:off x="5144087" y="6488668"/>
            <a:ext cx="2324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/>
              <a:t>ESCENARIO CONAGUA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FFAA953-65D5-465F-937E-588FB67DE86F}"/>
              </a:ext>
            </a:extLst>
          </p:cNvPr>
          <p:cNvCxnSpPr>
            <a:cxnSpLocks/>
          </p:cNvCxnSpPr>
          <p:nvPr/>
        </p:nvCxnSpPr>
        <p:spPr>
          <a:xfrm flipH="1">
            <a:off x="7995314" y="5833403"/>
            <a:ext cx="8814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7E336F8-BCCF-45C3-A883-9E00A98ABC93}"/>
              </a:ext>
            </a:extLst>
          </p:cNvPr>
          <p:cNvCxnSpPr>
            <a:cxnSpLocks/>
          </p:cNvCxnSpPr>
          <p:nvPr/>
        </p:nvCxnSpPr>
        <p:spPr>
          <a:xfrm flipH="1">
            <a:off x="3683567" y="5793544"/>
            <a:ext cx="96815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9EFB2CC-F6D3-4235-B3C9-05C0155307A6}"/>
              </a:ext>
            </a:extLst>
          </p:cNvPr>
          <p:cNvSpPr txBox="1"/>
          <p:nvPr/>
        </p:nvSpPr>
        <p:spPr>
          <a:xfrm>
            <a:off x="4194515" y="543682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rgbClr val="FF0000"/>
                </a:solidFill>
              </a:rPr>
              <a:t>40%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E6193A-EE3A-4159-94C4-22E17E3A1F97}"/>
              </a:ext>
            </a:extLst>
          </p:cNvPr>
          <p:cNvSpPr txBox="1"/>
          <p:nvPr/>
        </p:nvSpPr>
        <p:spPr>
          <a:xfrm>
            <a:off x="8403103" y="5424212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b="1" dirty="0">
                <a:solidFill>
                  <a:srgbClr val="FF0000"/>
                </a:solidFill>
              </a:rPr>
              <a:t>26%</a:t>
            </a:r>
          </a:p>
        </p:txBody>
      </p:sp>
    </p:spTree>
    <p:extLst>
      <p:ext uri="{BB962C8B-B14F-4D97-AF65-F5344CB8AC3E}">
        <p14:creationId xmlns:p14="http://schemas.microsoft.com/office/powerpoint/2010/main" val="151958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BBA64B-4161-4C56-9335-82CEE04C606F}"/>
              </a:ext>
            </a:extLst>
          </p:cNvPr>
          <p:cNvSpPr txBox="1"/>
          <p:nvPr/>
        </p:nvSpPr>
        <p:spPr>
          <a:xfrm>
            <a:off x="338643" y="1544215"/>
            <a:ext cx="8585940" cy="295465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s-419" dirty="0"/>
              <a:t>                          </a:t>
            </a:r>
            <a:r>
              <a:rPr lang="es-419" sz="2400" b="1" dirty="0"/>
              <a:t>INFORMACION NO FIDEDIGNA O IMPRECISA </a:t>
            </a:r>
          </a:p>
          <a:p>
            <a:endParaRPr lang="es-419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SI SE SACA AGUA PARA EL TRATADO, CHIHUAHUA SE QUEDARA SIN AGUA</a:t>
            </a:r>
          </a:p>
          <a:p>
            <a:endParaRPr lang="es-419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NADIE ESTA OBLIGADO A LO IMPOSIBLE</a:t>
            </a:r>
          </a:p>
          <a:p>
            <a:endParaRPr lang="es-419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QUE PARA QUE SACAR AGUA DE LA BOQUILLA SI AL GRANERO SOLO DERIBA 22 m3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s-419" b="1" dirty="0">
                <a:solidFill>
                  <a:srgbClr val="FF0000"/>
                </a:solidFill>
              </a:rPr>
              <a:t>s</a:t>
            </a:r>
          </a:p>
          <a:p>
            <a:endParaRPr lang="es-419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419" b="1" dirty="0">
                <a:solidFill>
                  <a:srgbClr val="FF0000"/>
                </a:solidFill>
              </a:rPr>
              <a:t>ETC.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4203942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824</Words>
  <Application>Microsoft Office PowerPoint</Application>
  <PresentationFormat>On-screen Show (4:3)</PresentationFormat>
  <Paragraphs>205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 Lopez</dc:creator>
  <cp:lastModifiedBy>Jorge Lopez</cp:lastModifiedBy>
  <cp:revision>34</cp:revision>
  <dcterms:created xsi:type="dcterms:W3CDTF">2020-09-15T21:48:05Z</dcterms:created>
  <dcterms:modified xsi:type="dcterms:W3CDTF">2020-09-17T20:06:37Z</dcterms:modified>
</cp:coreProperties>
</file>