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8" r:id="rId4"/>
    <p:sldId id="258" r:id="rId5"/>
    <p:sldId id="264" r:id="rId6"/>
    <p:sldId id="261" r:id="rId7"/>
    <p:sldId id="262"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1654"/>
    <p:restoredTop sz="91429"/>
  </p:normalViewPr>
  <p:slideViewPr>
    <p:cSldViewPr snapToGrid="0" snapToObjects="1">
      <p:cViewPr>
        <p:scale>
          <a:sx n="91" d="100"/>
          <a:sy n="91"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A913D-21C1-1148-82E2-3304868DDCEE}" type="datetimeFigureOut">
              <a:rPr lang="en-US" smtClean="0"/>
              <a:t>9/10/20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5DFB0-6A53-F248-A3A5-841F037423F9}" type="slidenum">
              <a:rPr lang="en-US" smtClean="0"/>
              <a:t>‹#›</a:t>
            </a:fld>
            <a:endParaRPr lang="en-US"/>
          </a:p>
        </p:txBody>
      </p:sp>
    </p:spTree>
    <p:extLst>
      <p:ext uri="{BB962C8B-B14F-4D97-AF65-F5344CB8AC3E}">
        <p14:creationId xmlns:p14="http://schemas.microsoft.com/office/powerpoint/2010/main" val="16431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5DFB0-6A53-F248-A3A5-841F037423F9}" type="slidenum">
              <a:rPr lang="en-US" smtClean="0"/>
              <a:t>2</a:t>
            </a:fld>
            <a:endParaRPr lang="en-US"/>
          </a:p>
        </p:txBody>
      </p:sp>
    </p:spTree>
    <p:extLst>
      <p:ext uri="{BB962C8B-B14F-4D97-AF65-F5344CB8AC3E}">
        <p14:creationId xmlns:p14="http://schemas.microsoft.com/office/powerpoint/2010/main" val="187361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01858"/>
            <a:ext cx="9448800" cy="717453"/>
          </a:xfrm>
        </p:spPr>
        <p:txBody>
          <a:bodyPr>
            <a:normAutofit fontScale="90000"/>
          </a:bodyPr>
          <a:lstStyle/>
          <a:p>
            <a:pPr algn="ctr"/>
            <a:r>
              <a:rPr lang="en-US" sz="4800" dirty="0" smtClean="0"/>
              <a:t>Heart Connections Cafe</a:t>
            </a:r>
            <a:endParaRPr lang="en-US" sz="4800" dirty="0"/>
          </a:p>
        </p:txBody>
      </p:sp>
      <p:sp>
        <p:nvSpPr>
          <p:cNvPr id="3" name="Subtitle 2"/>
          <p:cNvSpPr>
            <a:spLocks noGrp="1"/>
          </p:cNvSpPr>
          <p:nvPr>
            <p:ph type="subTitle" idx="1"/>
          </p:nvPr>
        </p:nvSpPr>
        <p:spPr>
          <a:xfrm>
            <a:off x="1371600" y="4494971"/>
            <a:ext cx="9448800" cy="1617784"/>
          </a:xfrm>
        </p:spPr>
        <p:txBody>
          <a:bodyPr>
            <a:noAutofit/>
          </a:bodyPr>
          <a:lstStyle/>
          <a:p>
            <a:pPr algn="ctr"/>
            <a:endParaRPr lang="en-US" sz="2400" dirty="0" smtClean="0"/>
          </a:p>
          <a:p>
            <a:pPr algn="ctr"/>
            <a:r>
              <a:rPr lang="en-US" sz="2400" dirty="0" smtClean="0"/>
              <a:t>Connecting </a:t>
            </a:r>
            <a:r>
              <a:rPr lang="en-US" sz="2400" dirty="0"/>
              <a:t>people’s hearts to the heart of Jesus </a:t>
            </a:r>
            <a:r>
              <a:rPr lang="en-US" sz="2400" dirty="0" smtClean="0"/>
              <a:t>and one </a:t>
            </a:r>
            <a:r>
              <a:rPr lang="en-US" sz="2400" dirty="0" err="1" smtClean="0"/>
              <a:t>anotherr</a:t>
            </a:r>
            <a:r>
              <a:rPr lang="en-US" sz="2400" dirty="0" smtClean="0"/>
              <a:t> in community to experience joy, wholeness, transformation and fulfillment.</a:t>
            </a:r>
            <a:endParaRPr lang="en-US" sz="2400" dirty="0"/>
          </a:p>
        </p:txBody>
      </p:sp>
      <p:pic>
        <p:nvPicPr>
          <p:cNvPr id="4" name="Picture 3" descr="/Users/sharon/Documents/SVH Bio/CDM Resources Consulting &amp; Coaching - 2017/What CDM Resources Does/Consulting Images/Coaching/The Heart/Heart Connections Project/Cafes/Heart Cafe 2.jpeg"/>
          <p:cNvPicPr/>
          <p:nvPr/>
        </p:nvPicPr>
        <p:blipFill>
          <a:blip r:embed="rId2">
            <a:extLst>
              <a:ext uri="{28A0092B-C50C-407E-A947-70E740481C1C}">
                <a14:useLocalDpi xmlns:a14="http://schemas.microsoft.com/office/drawing/2010/main" val="0"/>
              </a:ext>
            </a:extLst>
          </a:blip>
          <a:srcRect/>
          <a:stretch>
            <a:fillRect/>
          </a:stretch>
        </p:blipFill>
        <p:spPr bwMode="auto">
          <a:xfrm>
            <a:off x="4360984" y="1955409"/>
            <a:ext cx="3643533" cy="2384816"/>
          </a:xfrm>
          <a:prstGeom prst="rect">
            <a:avLst/>
          </a:prstGeom>
          <a:noFill/>
          <a:ln>
            <a:noFill/>
          </a:ln>
        </p:spPr>
      </p:pic>
    </p:spTree>
    <p:extLst>
      <p:ext uri="{BB962C8B-B14F-4D97-AF65-F5344CB8AC3E}">
        <p14:creationId xmlns:p14="http://schemas.microsoft.com/office/powerpoint/2010/main" val="2066195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sz="3600" dirty="0" smtClean="0"/>
              <a:t>What We Believe God Is Doing</a:t>
            </a:r>
            <a:endParaRPr lang="en-US" sz="3600" dirty="0"/>
          </a:p>
        </p:txBody>
      </p:sp>
      <p:sp>
        <p:nvSpPr>
          <p:cNvPr id="3" name="Content Placeholder 2"/>
          <p:cNvSpPr>
            <a:spLocks noGrp="1"/>
          </p:cNvSpPr>
          <p:nvPr>
            <p:ph idx="1"/>
          </p:nvPr>
        </p:nvSpPr>
        <p:spPr/>
        <p:txBody>
          <a:bodyPr>
            <a:normAutofit fontScale="77500" lnSpcReduction="20000"/>
          </a:bodyPr>
          <a:lstStyle/>
          <a:p>
            <a:pPr fontAlgn="base"/>
            <a:r>
              <a:rPr lang="en-US" sz="2400" dirty="0"/>
              <a:t>Expanding on the experience </a:t>
            </a:r>
            <a:r>
              <a:rPr lang="en-US" sz="2400" dirty="0" smtClean="0"/>
              <a:t>of Divine Design Project </a:t>
            </a:r>
            <a:r>
              <a:rPr lang="en-US" sz="2400" dirty="0"/>
              <a:t>to build a global community of connected </a:t>
            </a:r>
            <a:r>
              <a:rPr lang="en-US" sz="2400" dirty="0" smtClean="0"/>
              <a:t>hearts</a:t>
            </a:r>
          </a:p>
          <a:p>
            <a:pPr fontAlgn="base"/>
            <a:endParaRPr lang="en-US" sz="2400" dirty="0"/>
          </a:p>
          <a:p>
            <a:pPr fontAlgn="base"/>
            <a:r>
              <a:rPr lang="en-US" sz="2400" dirty="0"/>
              <a:t>Values of D</a:t>
            </a:r>
            <a:r>
              <a:rPr lang="en-US" sz="2400" dirty="0" smtClean="0"/>
              <a:t>ivine Design Project </a:t>
            </a:r>
            <a:r>
              <a:rPr lang="en-US" sz="2400" dirty="0"/>
              <a:t>are expanding to include heart work and expanding </a:t>
            </a:r>
            <a:r>
              <a:rPr lang="en-US" sz="2400" dirty="0" smtClean="0"/>
              <a:t>globally</a:t>
            </a:r>
          </a:p>
          <a:p>
            <a:pPr fontAlgn="base"/>
            <a:endParaRPr lang="en-US" sz="2400" dirty="0" smtClean="0"/>
          </a:p>
          <a:p>
            <a:pPr fontAlgn="base"/>
            <a:r>
              <a:rPr lang="en-US" sz="2400" dirty="0"/>
              <a:t>Heart Connections project is a vehicle to facilitate a global Divine Design </a:t>
            </a:r>
            <a:r>
              <a:rPr lang="en-US" sz="2400" dirty="0" smtClean="0"/>
              <a:t>community</a:t>
            </a:r>
          </a:p>
          <a:p>
            <a:pPr fontAlgn="base"/>
            <a:endParaRPr lang="en-US" sz="2400" dirty="0"/>
          </a:p>
          <a:p>
            <a:pPr fontAlgn="base"/>
            <a:r>
              <a:rPr lang="en-US" sz="2400" dirty="0" smtClean="0"/>
              <a:t>Jesus </a:t>
            </a:r>
            <a:r>
              <a:rPr lang="en-US" sz="2400" dirty="0"/>
              <a:t>is the King of our hearts and His Kingdom is a Kingdom where our spirit, soul, body and heart are aligned with Him</a:t>
            </a:r>
            <a:r>
              <a:rPr lang="en-US" sz="2400" dirty="0" smtClean="0"/>
              <a:t>.</a:t>
            </a:r>
          </a:p>
          <a:p>
            <a:pPr fontAlgn="base"/>
            <a:endParaRPr lang="en-US" sz="2400" dirty="0" smtClean="0"/>
          </a:p>
          <a:p>
            <a:r>
              <a:rPr lang="en-US" sz="2400" dirty="0"/>
              <a:t>As people show interest, </a:t>
            </a:r>
            <a:r>
              <a:rPr lang="en-US" sz="2400" i="1" u="sng" dirty="0" smtClean="0"/>
              <a:t>we will have times together  for </a:t>
            </a:r>
            <a:r>
              <a:rPr lang="en-US" sz="2400" dirty="0" smtClean="0"/>
              <a:t>interaction</a:t>
            </a:r>
            <a:r>
              <a:rPr lang="en-US" sz="2400" dirty="0"/>
              <a:t>, </a:t>
            </a:r>
            <a:r>
              <a:rPr lang="en-US" sz="2400" dirty="0" smtClean="0"/>
              <a:t>blessing, stories and sharing experiences. </a:t>
            </a:r>
            <a:r>
              <a:rPr lang="en-US" dirty="0"/>
              <a:t/>
            </a:r>
            <a:br>
              <a:rPr lang="en-US" dirty="0"/>
            </a:br>
            <a:endParaRPr lang="en-US" dirty="0"/>
          </a:p>
          <a:p>
            <a:endParaRPr lang="en-US" dirty="0"/>
          </a:p>
        </p:txBody>
      </p:sp>
      <p:sp>
        <p:nvSpPr>
          <p:cNvPr id="4" name="Rectangle 3"/>
          <p:cNvSpPr/>
          <p:nvPr/>
        </p:nvSpPr>
        <p:spPr>
          <a:xfrm>
            <a:off x="3249636" y="2644170"/>
            <a:ext cx="5894363" cy="461665"/>
          </a:xfrm>
          <a:prstGeom prst="rect">
            <a:avLst/>
          </a:prstGeom>
        </p:spPr>
        <p:txBody>
          <a:bodyPr wrap="square">
            <a:spAutoFit/>
          </a:bodyPr>
          <a:lstStyle/>
          <a:p>
            <a:pPr lvl="1" fontAlgn="base"/>
            <a:r>
              <a:rPr lang="en-US" sz="2400" smtClean="0"/>
              <a:t>.</a:t>
            </a:r>
            <a:endParaRPr lang="en-US" sz="2400" dirty="0"/>
          </a:p>
        </p:txBody>
      </p:sp>
    </p:spTree>
    <p:extLst>
      <p:ext uri="{BB962C8B-B14F-4D97-AF65-F5344CB8AC3E}">
        <p14:creationId xmlns:p14="http://schemas.microsoft.com/office/powerpoint/2010/main" val="2054356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579100" cy="1293028"/>
          </a:xfrm>
        </p:spPr>
        <p:txBody>
          <a:bodyPr>
            <a:normAutofit/>
          </a:bodyPr>
          <a:lstStyle/>
          <a:p>
            <a:pPr algn="ctr"/>
            <a:r>
              <a:rPr lang="en-US" sz="3600" dirty="0" smtClean="0"/>
              <a:t>BACKGROUND OF THE “HEART </a:t>
            </a:r>
            <a:br>
              <a:rPr lang="en-US" sz="3600" dirty="0" smtClean="0"/>
            </a:br>
            <a:r>
              <a:rPr lang="en-US" sz="3600" dirty="0" smtClean="0"/>
              <a:t>CONNECTIONS” PROJECT</a:t>
            </a:r>
            <a:endParaRPr lang="en-US" sz="3600" dirty="0"/>
          </a:p>
        </p:txBody>
      </p:sp>
      <p:sp>
        <p:nvSpPr>
          <p:cNvPr id="3" name="Content Placeholder 2"/>
          <p:cNvSpPr>
            <a:spLocks noGrp="1"/>
          </p:cNvSpPr>
          <p:nvPr>
            <p:ph idx="1"/>
          </p:nvPr>
        </p:nvSpPr>
        <p:spPr>
          <a:xfrm>
            <a:off x="685800" y="2336800"/>
            <a:ext cx="10820400" cy="4102100"/>
          </a:xfrm>
        </p:spPr>
        <p:txBody>
          <a:bodyPr>
            <a:normAutofit lnSpcReduction="10000"/>
          </a:bodyPr>
          <a:lstStyle/>
          <a:p>
            <a:pPr marL="0" indent="0" fontAlgn="base">
              <a:buNone/>
            </a:pPr>
            <a:r>
              <a:rPr lang="en-US" sz="2800" b="1" dirty="0" smtClean="0"/>
              <a:t>How Did the Heart </a:t>
            </a:r>
            <a:r>
              <a:rPr lang="en-US" sz="2800" b="1" dirty="0"/>
              <a:t>Connections Project </a:t>
            </a:r>
            <a:r>
              <a:rPr lang="en-US" sz="2800" b="1" dirty="0" smtClean="0"/>
              <a:t>Begin?</a:t>
            </a:r>
            <a:endParaRPr lang="en-US" sz="2800" b="1" dirty="0"/>
          </a:p>
          <a:p>
            <a:pPr marL="0" indent="0">
              <a:buNone/>
            </a:pPr>
            <a:r>
              <a:rPr lang="en-US" dirty="0" smtClean="0"/>
              <a:t>Jesus </a:t>
            </a:r>
            <a:r>
              <a:rPr lang="en-US" dirty="0"/>
              <a:t>emphasized to Sharon the importance </a:t>
            </a:r>
            <a:r>
              <a:rPr lang="en-US" dirty="0" smtClean="0"/>
              <a:t>He </a:t>
            </a:r>
            <a:r>
              <a:rPr lang="en-US" dirty="0"/>
              <a:t>places on our </a:t>
            </a:r>
            <a:r>
              <a:rPr lang="en-US" dirty="0" smtClean="0"/>
              <a:t>“heart to  heart” connection with Him and one another.</a:t>
            </a:r>
          </a:p>
          <a:p>
            <a:pPr marL="0" indent="0">
              <a:buNone/>
            </a:pPr>
            <a:r>
              <a:rPr lang="en-US" dirty="0"/>
              <a:t/>
            </a:r>
            <a:br>
              <a:rPr lang="en-US" dirty="0"/>
            </a:br>
            <a:r>
              <a:rPr lang="en-US" dirty="0"/>
              <a:t>T</a:t>
            </a:r>
            <a:r>
              <a:rPr lang="en-US" dirty="0" smtClean="0"/>
              <a:t>he </a:t>
            </a:r>
            <a:r>
              <a:rPr lang="en-US" dirty="0"/>
              <a:t>Lord says: "These people come near to me with their mouth and honor </a:t>
            </a:r>
            <a:r>
              <a:rPr lang="en-US" dirty="0" smtClean="0"/>
              <a:t>  me </a:t>
            </a:r>
            <a:r>
              <a:rPr lang="en-US" dirty="0"/>
              <a:t>with their lips, but their hearts are far from me. Their worship of me is based on merely human rules they have been taught.”  Isaiah </a:t>
            </a:r>
            <a:r>
              <a:rPr lang="en-US" dirty="0" smtClean="0"/>
              <a:t>29:13</a:t>
            </a:r>
          </a:p>
          <a:p>
            <a:pPr marL="0" indent="0">
              <a:buNone/>
            </a:pPr>
            <a:endParaRPr lang="en-US" dirty="0"/>
          </a:p>
          <a:p>
            <a:pPr marL="0" indent="0">
              <a:buNone/>
            </a:pPr>
            <a:r>
              <a:rPr lang="en-US" dirty="0"/>
              <a:t>“These people honor me only with their words for their hearts are so very distant from me. They pretend to worship me but their worship is nothing more than the empty traditions of men.”  Matthew 15:8-9 </a:t>
            </a:r>
            <a:br>
              <a:rPr lang="en-US" dirty="0"/>
            </a:br>
            <a:endParaRPr lang="en-US" dirty="0"/>
          </a:p>
        </p:txBody>
      </p:sp>
    </p:spTree>
    <p:extLst>
      <p:ext uri="{BB962C8B-B14F-4D97-AF65-F5344CB8AC3E}">
        <p14:creationId xmlns:p14="http://schemas.microsoft.com/office/powerpoint/2010/main" val="170353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sz="3200" dirty="0" smtClean="0"/>
              <a:t>God Wants to Heal Us</a:t>
            </a:r>
            <a:br>
              <a:rPr lang="en-US" sz="3200" dirty="0" smtClean="0"/>
            </a:br>
            <a:r>
              <a:rPr lang="en-US" sz="3200" dirty="0" smtClean="0"/>
              <a:t>Matthew 13:15</a:t>
            </a:r>
            <a:endParaRPr lang="en-US" sz="3200" dirty="0"/>
          </a:p>
        </p:txBody>
      </p:sp>
      <p:sp>
        <p:nvSpPr>
          <p:cNvPr id="3" name="Content Placeholder 2"/>
          <p:cNvSpPr>
            <a:spLocks noGrp="1"/>
          </p:cNvSpPr>
          <p:nvPr>
            <p:ph idx="1"/>
          </p:nvPr>
        </p:nvSpPr>
        <p:spPr/>
        <p:txBody>
          <a:bodyPr>
            <a:normAutofit lnSpcReduction="10000"/>
          </a:bodyPr>
          <a:lstStyle/>
          <a:p>
            <a:endParaRPr lang="en-US" dirty="0" smtClean="0"/>
          </a:p>
          <a:p>
            <a:pPr marL="0" indent="0" algn="ctr">
              <a:buNone/>
            </a:pPr>
            <a:r>
              <a:rPr lang="en-US" sz="3200" dirty="0" smtClean="0"/>
              <a:t>“</a:t>
            </a:r>
            <a:r>
              <a:rPr lang="en-US" sz="3200" dirty="0"/>
              <a:t>For this people’s heart has become calloused;</a:t>
            </a:r>
            <a:br>
              <a:rPr lang="en-US" sz="3200" dirty="0"/>
            </a:br>
            <a:r>
              <a:rPr lang="en-US" sz="3200" dirty="0"/>
              <a:t>    they hardly hear with their ears,</a:t>
            </a:r>
            <a:br>
              <a:rPr lang="en-US" sz="3200" dirty="0"/>
            </a:br>
            <a:r>
              <a:rPr lang="en-US" sz="3200" dirty="0"/>
              <a:t>    and they have closed their eyes.</a:t>
            </a:r>
            <a:br>
              <a:rPr lang="en-US" sz="3200" dirty="0"/>
            </a:br>
            <a:r>
              <a:rPr lang="en-US" sz="3200" dirty="0"/>
              <a:t>Otherwise they might see with their eyes,</a:t>
            </a:r>
            <a:br>
              <a:rPr lang="en-US" sz="3200" dirty="0"/>
            </a:br>
            <a:r>
              <a:rPr lang="en-US" sz="3200" dirty="0"/>
              <a:t>    hear with their ears,</a:t>
            </a:r>
            <a:br>
              <a:rPr lang="en-US" sz="3200" dirty="0"/>
            </a:br>
            <a:r>
              <a:rPr lang="en-US" sz="3200" dirty="0"/>
              <a:t>    understand with their hearts</a:t>
            </a:r>
            <a:br>
              <a:rPr lang="en-US" sz="3200" dirty="0"/>
            </a:br>
            <a:r>
              <a:rPr lang="en-US" sz="3200" dirty="0"/>
              <a:t>and turn, and I would heal them</a:t>
            </a:r>
            <a:r>
              <a:rPr lang="en-US" sz="3200" dirty="0" smtClean="0"/>
              <a:t>.”</a:t>
            </a:r>
          </a:p>
          <a:p>
            <a:pPr marL="0" indent="0" algn="ctr">
              <a:buNone/>
            </a:pPr>
            <a:r>
              <a:rPr lang="en-US" sz="3200" dirty="0" smtClean="0"/>
              <a:t>(The Passion Translation)</a:t>
            </a:r>
            <a:endParaRPr lang="en-US" sz="3200" dirty="0"/>
          </a:p>
        </p:txBody>
      </p:sp>
    </p:spTree>
    <p:extLst>
      <p:ext uri="{BB962C8B-B14F-4D97-AF65-F5344CB8AC3E}">
        <p14:creationId xmlns:p14="http://schemas.microsoft.com/office/powerpoint/2010/main" val="547087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0" y="675473"/>
            <a:ext cx="8610600" cy="975527"/>
          </a:xfrm>
        </p:spPr>
        <p:txBody>
          <a:bodyPr>
            <a:normAutofit/>
          </a:bodyPr>
          <a:lstStyle/>
          <a:p>
            <a:pPr algn="ctr"/>
            <a:r>
              <a:rPr lang="en-US" sz="3600" dirty="0" smtClean="0"/>
              <a:t>The Greatest Commandment </a:t>
            </a:r>
            <a:r>
              <a:rPr lang="en-US" sz="3200" b="1" dirty="0" smtClean="0"/>
              <a:t/>
            </a:r>
            <a:br>
              <a:rPr lang="en-US" sz="3200" b="1" dirty="0" smtClean="0"/>
            </a:br>
            <a:r>
              <a:rPr lang="en-US" sz="2400" dirty="0" smtClean="0"/>
              <a:t>Matthew 22:36-40</a:t>
            </a:r>
            <a:endParaRPr lang="en-US" sz="2400" dirty="0"/>
          </a:p>
        </p:txBody>
      </p:sp>
      <p:pic>
        <p:nvPicPr>
          <p:cNvPr id="1026" name="Picture 2" descr="https://lh3.googleusercontent.com/5AzHOxIJm0M8dhQeBuM7KP_8i5VKQfdhDWRXmLiIRvHUGsPFUvJoaX_TyogQckFFUGyg0V8RFNtSg33jxrqwNUClIggzsRBhL3t_HXd1fIq5Vbhs84y5vmcJkt4w0QaNz-P1fi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5485" y="1756139"/>
            <a:ext cx="5441430" cy="476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5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764373"/>
            <a:ext cx="10521462" cy="1613066"/>
          </a:xfrm>
        </p:spPr>
        <p:txBody>
          <a:bodyPr>
            <a:normAutofit fontScale="90000"/>
          </a:bodyPr>
          <a:lstStyle/>
          <a:p>
            <a:pPr algn="ctr"/>
            <a:r>
              <a:rPr lang="en-US" sz="3200" b="1" dirty="0"/>
              <a:t/>
            </a:r>
            <a:br>
              <a:rPr lang="en-US" sz="3200" b="1" dirty="0"/>
            </a:br>
            <a:r>
              <a:rPr lang="en-US" dirty="0"/>
              <a:t>Vision of the Heart Connections Project</a:t>
            </a:r>
            <a:r>
              <a:rPr lang="en-US" sz="3200" dirty="0"/>
              <a:t/>
            </a:r>
            <a:br>
              <a:rPr lang="en-US" sz="3200" dirty="0"/>
            </a:br>
            <a:r>
              <a:rPr lang="en-US" sz="2200" dirty="0"/>
              <a:t/>
            </a:r>
            <a:br>
              <a:rPr lang="en-US" sz="2200" dirty="0"/>
            </a:br>
            <a:r>
              <a:rPr lang="en-US" sz="2700" dirty="0"/>
              <a:t>Connecting people’s hearts to the heart of Jesus</a:t>
            </a:r>
            <a:br>
              <a:rPr lang="en-US" sz="2700" dirty="0"/>
            </a:br>
            <a:r>
              <a:rPr lang="en-US" sz="2700" dirty="0"/>
              <a:t>  to Bring whole ness and transformation</a:t>
            </a:r>
            <a:r>
              <a:rPr lang="en-US" sz="2200" dirty="0"/>
              <a:t/>
            </a:r>
            <a:br>
              <a:rPr lang="en-US" sz="2200" dirty="0"/>
            </a:br>
            <a:endParaRPr lang="en-US" sz="2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845" y="2466156"/>
            <a:ext cx="7737817" cy="4024584"/>
          </a:xfrm>
          <a:prstGeom prst="rect">
            <a:avLst/>
          </a:prstGeom>
        </p:spPr>
      </p:pic>
    </p:spTree>
    <p:extLst>
      <p:ext uri="{BB962C8B-B14F-4D97-AF65-F5344CB8AC3E}">
        <p14:creationId xmlns:p14="http://schemas.microsoft.com/office/powerpoint/2010/main" val="206993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6900"/>
            <a:ext cx="10248900" cy="1344442"/>
          </a:xfrm>
        </p:spPr>
        <p:txBody>
          <a:bodyPr>
            <a:normAutofit fontScale="90000"/>
          </a:bodyPr>
          <a:lstStyle/>
          <a:p>
            <a:pPr algn="ctr"/>
            <a:r>
              <a:rPr lang="en-US" b="1" dirty="0"/>
              <a:t> </a:t>
            </a:r>
            <a:r>
              <a:rPr lang="en-US" sz="3100" b="1" dirty="0"/>
              <a:t>Connecting people’s hearts to the heart of Jesus so </a:t>
            </a:r>
            <a:r>
              <a:rPr lang="en-US" sz="3100" b="1" dirty="0" smtClean="0"/>
              <a:t/>
            </a:r>
            <a:br>
              <a:rPr lang="en-US" sz="3100" b="1" dirty="0" smtClean="0"/>
            </a:br>
            <a:r>
              <a:rPr lang="en-US" sz="3100" b="1" dirty="0"/>
              <a:t/>
            </a:r>
            <a:br>
              <a:rPr lang="en-US" sz="3100" b="1" dirty="0"/>
            </a:br>
            <a:r>
              <a:rPr lang="en-US" b="1" dirty="0" smtClean="0"/>
              <a:t/>
            </a:r>
            <a:br>
              <a:rPr lang="en-US" b="1" dirty="0" smtClean="0"/>
            </a:br>
            <a:r>
              <a:rPr lang="en-US" dirty="0" smtClean="0"/>
              <a:t>Pieces of the “Big Picture” We ARE Learning About Our Heart </a:t>
            </a:r>
            <a:r>
              <a:rPr lang="en-US" sz="3100" b="1" dirty="0"/>
              <a:t/>
            </a:r>
            <a:br>
              <a:rPr lang="en-US" sz="3100" b="1" dirty="0"/>
            </a:br>
            <a:r>
              <a:rPr lang="en-US" b="1" dirty="0" smtClean="0"/>
              <a:t>.</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85800" y="1765300"/>
            <a:ext cx="10820400" cy="4453385"/>
          </a:xfrm>
        </p:spPr>
        <p:txBody>
          <a:bodyPr>
            <a:normAutofit/>
          </a:bodyPr>
          <a:lstStyle/>
          <a:p>
            <a:pPr marL="0" indent="0">
              <a:buNone/>
            </a:pPr>
            <a:endParaRPr lang="en-US" sz="2800" dirty="0"/>
          </a:p>
          <a:p>
            <a:pPr lvl="1" fontAlgn="base"/>
            <a:r>
              <a:rPr lang="en-US" sz="2400" dirty="0"/>
              <a:t>What we “feel” in our heart is what we believe</a:t>
            </a:r>
          </a:p>
          <a:p>
            <a:pPr lvl="1" fontAlgn="base"/>
            <a:endParaRPr lang="en-US" sz="2400" dirty="0"/>
          </a:p>
          <a:p>
            <a:pPr lvl="1" fontAlgn="base"/>
            <a:r>
              <a:rPr lang="en-US" sz="2400" dirty="0"/>
              <a:t>“Feelings buried alive never die” - we need to know what we “feel” and what we believe in our hearts.</a:t>
            </a:r>
          </a:p>
          <a:p>
            <a:pPr lvl="1" fontAlgn="base"/>
            <a:endParaRPr lang="en-US" dirty="0"/>
          </a:p>
          <a:p>
            <a:pPr lvl="1" fontAlgn="base"/>
            <a:r>
              <a:rPr lang="en-US" sz="2400" dirty="0"/>
              <a:t>When there is a conflict between what we think and what we believe in our hearts, our heart beliefs will prevail</a:t>
            </a:r>
            <a:r>
              <a:rPr lang="en-US" sz="2400" dirty="0" smtClean="0"/>
              <a:t>.</a:t>
            </a:r>
          </a:p>
          <a:p>
            <a:endParaRPr lang="en-US" dirty="0"/>
          </a:p>
          <a:p>
            <a:pPr lvl="1" fontAlgn="base"/>
            <a:r>
              <a:rPr lang="en-US" sz="2400" dirty="0"/>
              <a:t>88% of what we believe is unconscious and 12% is conscious</a:t>
            </a:r>
          </a:p>
          <a:p>
            <a:pPr lvl="1" fontAlgn="base"/>
            <a:endParaRPr lang="en-US" dirty="0"/>
          </a:p>
          <a:p>
            <a:endParaRPr lang="en-US" dirty="0"/>
          </a:p>
        </p:txBody>
      </p:sp>
    </p:spTree>
    <p:extLst>
      <p:ext uri="{BB962C8B-B14F-4D97-AF65-F5344CB8AC3E}">
        <p14:creationId xmlns:p14="http://schemas.microsoft.com/office/powerpoint/2010/main" val="185934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666828" cy="1293028"/>
          </a:xfrm>
        </p:spPr>
        <p:txBody>
          <a:bodyPr>
            <a:normAutofit/>
          </a:bodyPr>
          <a:lstStyle/>
          <a:p>
            <a:pPr algn="ctr"/>
            <a:r>
              <a:rPr lang="en-US" sz="3600" dirty="0" smtClean="0"/>
              <a:t>What We Have been Doing To Lay the Foundations for Heart Connections</a:t>
            </a:r>
            <a:endParaRPr lang="en-US" sz="3600" dirty="0"/>
          </a:p>
        </p:txBody>
      </p:sp>
      <p:sp>
        <p:nvSpPr>
          <p:cNvPr id="3" name="Content Placeholder 2"/>
          <p:cNvSpPr>
            <a:spLocks noGrp="1"/>
          </p:cNvSpPr>
          <p:nvPr>
            <p:ph idx="1"/>
          </p:nvPr>
        </p:nvSpPr>
        <p:spPr>
          <a:xfrm>
            <a:off x="685800" y="2057402"/>
            <a:ext cx="10820400" cy="4161284"/>
          </a:xfrm>
        </p:spPr>
        <p:txBody>
          <a:bodyPr>
            <a:normAutofit/>
          </a:bodyPr>
          <a:lstStyle/>
          <a:p>
            <a:pPr lvl="1" fontAlgn="base"/>
            <a:endParaRPr lang="en-US" sz="2400" dirty="0"/>
          </a:p>
          <a:p>
            <a:pPr lvl="1" fontAlgn="base"/>
            <a:r>
              <a:rPr lang="en-US" sz="2400" dirty="0"/>
              <a:t>Laying the foundation for discovery of what is in the hidden person of our hearts (our spirit man) is what we have been </a:t>
            </a:r>
            <a:r>
              <a:rPr lang="en-US" sz="2400" dirty="0" smtClean="0"/>
              <a:t>discovering ,</a:t>
            </a:r>
            <a:r>
              <a:rPr lang="en-US" sz="2400" dirty="0"/>
              <a:t>learning and practicing  in Divine Design Project in community over the past almost 9 years</a:t>
            </a:r>
            <a:r>
              <a:rPr lang="en-US" sz="2400" dirty="0" smtClean="0"/>
              <a:t>.</a:t>
            </a:r>
          </a:p>
          <a:p>
            <a:pPr lvl="1" fontAlgn="base"/>
            <a:endParaRPr lang="en-US" sz="2400" dirty="0"/>
          </a:p>
          <a:p>
            <a:pPr lvl="1" fontAlgn="base"/>
            <a:r>
              <a:rPr lang="en-US" sz="2400" dirty="0"/>
              <a:t>God is helping us to access what is in our hearts and He does that as our spirit is blessed, nurtured and grows in capacity.</a:t>
            </a:r>
          </a:p>
          <a:p>
            <a:pPr lvl="1" fontAlgn="base"/>
            <a:endParaRPr lang="en-US" sz="2400" dirty="0"/>
          </a:p>
          <a:p>
            <a:pPr marL="685800" lvl="2">
              <a:spcBef>
                <a:spcPts val="1000"/>
              </a:spcBef>
            </a:pPr>
            <a:r>
              <a:rPr lang="en-US" sz="2200" dirty="0"/>
              <a:t>We have been practicing blessing the spirit and living out of our design in community</a:t>
            </a:r>
          </a:p>
          <a:p>
            <a:endParaRPr lang="en-US" dirty="0"/>
          </a:p>
        </p:txBody>
      </p:sp>
    </p:spTree>
    <p:extLst>
      <p:ext uri="{BB962C8B-B14F-4D97-AF65-F5344CB8AC3E}">
        <p14:creationId xmlns:p14="http://schemas.microsoft.com/office/powerpoint/2010/main" val="1357813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sz="3600" dirty="0" smtClean="0"/>
              <a:t>What We Are Learning</a:t>
            </a:r>
            <a:endParaRPr lang="en-US" sz="3600" dirty="0"/>
          </a:p>
        </p:txBody>
      </p:sp>
      <p:sp>
        <p:nvSpPr>
          <p:cNvPr id="3" name="Content Placeholder 2"/>
          <p:cNvSpPr>
            <a:spLocks noGrp="1"/>
          </p:cNvSpPr>
          <p:nvPr>
            <p:ph idx="1"/>
          </p:nvPr>
        </p:nvSpPr>
        <p:spPr>
          <a:xfrm>
            <a:off x="685800" y="1856936"/>
            <a:ext cx="10820400" cy="4361750"/>
          </a:xfrm>
        </p:spPr>
        <p:txBody>
          <a:bodyPr/>
          <a:lstStyle/>
          <a:p>
            <a:endParaRPr lang="en-US" sz="2400" dirty="0"/>
          </a:p>
          <a:p>
            <a:pPr lvl="1" fontAlgn="base"/>
            <a:r>
              <a:rPr lang="en-US" sz="2400" dirty="0" smtClean="0"/>
              <a:t>We </a:t>
            </a:r>
            <a:r>
              <a:rPr lang="en-US" sz="2400" dirty="0"/>
              <a:t>want to use what we have been learning and practicing to develop and grow the connection between spirit work and our heart to heart connection with </a:t>
            </a:r>
            <a:r>
              <a:rPr lang="en-US" sz="2400" dirty="0" smtClean="0"/>
              <a:t>Jesus.</a:t>
            </a:r>
          </a:p>
          <a:p>
            <a:pPr lvl="1" fontAlgn="base"/>
            <a:endParaRPr lang="en-US" sz="2400" dirty="0"/>
          </a:p>
          <a:p>
            <a:pPr lvl="1" fontAlgn="base"/>
            <a:r>
              <a:rPr lang="en-US" sz="2400" dirty="0" smtClean="0"/>
              <a:t>Using </a:t>
            </a:r>
            <a:r>
              <a:rPr lang="en-US" sz="2400" dirty="0"/>
              <a:t>blessing the spirit as a basis for accessing </a:t>
            </a:r>
            <a:r>
              <a:rPr lang="en-US" sz="2400"/>
              <a:t>the </a:t>
            </a:r>
            <a:r>
              <a:rPr lang="en-US" sz="2400" smtClean="0"/>
              <a:t>heart</a:t>
            </a:r>
            <a:endParaRPr lang="en-US" sz="2400" dirty="0" smtClean="0"/>
          </a:p>
          <a:p>
            <a:pPr lvl="1" fontAlgn="base"/>
            <a:endParaRPr lang="en-US" sz="2400" dirty="0"/>
          </a:p>
          <a:p>
            <a:pPr lvl="1" fontAlgn="base"/>
            <a:r>
              <a:rPr lang="en-US" sz="2400" dirty="0" smtClean="0"/>
              <a:t>Developing </a:t>
            </a:r>
            <a:r>
              <a:rPr lang="en-US" sz="2400" dirty="0"/>
              <a:t>a “shared reality” between people and the </a:t>
            </a:r>
            <a:r>
              <a:rPr lang="en-US" sz="2400" dirty="0" smtClean="0"/>
              <a:t>Lord</a:t>
            </a:r>
          </a:p>
          <a:p>
            <a:pPr lvl="1" fontAlgn="base"/>
            <a:endParaRPr lang="en-US" sz="2400" dirty="0"/>
          </a:p>
          <a:p>
            <a:pPr lvl="1" fontAlgn="base"/>
            <a:r>
              <a:rPr lang="en-US" sz="2400" dirty="0" smtClean="0"/>
              <a:t>Learning </a:t>
            </a:r>
            <a:r>
              <a:rPr lang="en-US" sz="2400" dirty="0"/>
              <a:t>to live out of our design</a:t>
            </a:r>
          </a:p>
          <a:p>
            <a:endParaRPr lang="en-US" dirty="0"/>
          </a:p>
        </p:txBody>
      </p:sp>
    </p:spTree>
    <p:extLst>
      <p:ext uri="{BB962C8B-B14F-4D97-AF65-F5344CB8AC3E}">
        <p14:creationId xmlns:p14="http://schemas.microsoft.com/office/powerpoint/2010/main" val="1612640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6" y="764373"/>
            <a:ext cx="10621109" cy="1293028"/>
          </a:xfrm>
        </p:spPr>
        <p:txBody>
          <a:bodyPr>
            <a:normAutofit/>
          </a:bodyPr>
          <a:lstStyle/>
          <a:p>
            <a:pPr algn="ctr"/>
            <a:r>
              <a:rPr lang="en-US" sz="3600" dirty="0" smtClean="0"/>
              <a:t>Building A Foundation</a:t>
            </a:r>
            <a:endParaRPr lang="en-US" sz="3600"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US" sz="3400" dirty="0"/>
              <a:t>H</a:t>
            </a:r>
            <a:r>
              <a:rPr lang="en-US" sz="3400" dirty="0" smtClean="0"/>
              <a:t>ow </a:t>
            </a:r>
            <a:r>
              <a:rPr lang="en-US" sz="3400" dirty="0"/>
              <a:t>A</a:t>
            </a:r>
            <a:r>
              <a:rPr lang="en-US" sz="3400" dirty="0" smtClean="0"/>
              <a:t>re </a:t>
            </a:r>
            <a:r>
              <a:rPr lang="en-US" sz="3400" dirty="0"/>
              <a:t>W</a:t>
            </a:r>
            <a:r>
              <a:rPr lang="en-US" sz="3400" dirty="0" smtClean="0"/>
              <a:t>e </a:t>
            </a:r>
            <a:r>
              <a:rPr lang="en-US" sz="3400" dirty="0"/>
              <a:t>G</a:t>
            </a:r>
            <a:r>
              <a:rPr lang="en-US" sz="3400" dirty="0" smtClean="0"/>
              <a:t>oing </a:t>
            </a:r>
            <a:r>
              <a:rPr lang="en-US" sz="3400" dirty="0"/>
              <a:t>to </a:t>
            </a:r>
            <a:r>
              <a:rPr lang="en-US" sz="3400" dirty="0" smtClean="0"/>
              <a:t>Do This?</a:t>
            </a:r>
          </a:p>
          <a:p>
            <a:pPr marL="0" indent="0" fontAlgn="base">
              <a:buNone/>
            </a:pPr>
            <a:endParaRPr lang="en-US" sz="2800" b="1" dirty="0"/>
          </a:p>
          <a:p>
            <a:pPr marL="0" indent="0" fontAlgn="base">
              <a:buNone/>
            </a:pPr>
            <a:r>
              <a:rPr lang="en-US" sz="3400" dirty="0" smtClean="0"/>
              <a:t>We have developed </a:t>
            </a:r>
            <a:r>
              <a:rPr lang="en-US" sz="3400" dirty="0"/>
              <a:t>and </a:t>
            </a:r>
            <a:r>
              <a:rPr lang="en-US" sz="3400" dirty="0" smtClean="0"/>
              <a:t>started </a:t>
            </a:r>
            <a:r>
              <a:rPr lang="en-US" sz="3400" dirty="0"/>
              <a:t>a “Bootcamp” with what we’ve learned in </a:t>
            </a:r>
            <a:r>
              <a:rPr lang="en-US" sz="3400" dirty="0" smtClean="0"/>
              <a:t>Divine Design Project </a:t>
            </a:r>
            <a:r>
              <a:rPr lang="en-US" sz="3400" dirty="0"/>
              <a:t>with the following topics</a:t>
            </a:r>
            <a:r>
              <a:rPr lang="en-US" sz="3400" dirty="0" smtClean="0"/>
              <a:t>:</a:t>
            </a:r>
          </a:p>
          <a:p>
            <a:pPr marL="0" indent="0" fontAlgn="base">
              <a:buNone/>
            </a:pPr>
            <a:endParaRPr lang="en-US" sz="3200" dirty="0"/>
          </a:p>
          <a:p>
            <a:pPr fontAlgn="base"/>
            <a:r>
              <a:rPr lang="en-US" sz="3200" dirty="0" smtClean="0"/>
              <a:t>Spirit </a:t>
            </a:r>
            <a:r>
              <a:rPr lang="mr-IN" sz="3200" dirty="0" smtClean="0"/>
              <a:t>–</a:t>
            </a:r>
            <a:r>
              <a:rPr lang="en-US" sz="3200" dirty="0" smtClean="0"/>
              <a:t> Soul - Body </a:t>
            </a:r>
            <a:r>
              <a:rPr lang="en-US" sz="3200" dirty="0"/>
              <a:t>as God’s </a:t>
            </a:r>
            <a:r>
              <a:rPr lang="en-US" sz="3200" dirty="0" smtClean="0"/>
              <a:t>design</a:t>
            </a:r>
            <a:endParaRPr lang="en-US" sz="3200" dirty="0"/>
          </a:p>
          <a:p>
            <a:pPr fontAlgn="base"/>
            <a:r>
              <a:rPr lang="en-US" sz="3200" dirty="0"/>
              <a:t>Identity &amp; </a:t>
            </a:r>
            <a:r>
              <a:rPr lang="en-US" sz="3200" dirty="0" smtClean="0"/>
              <a:t>Legitimacy</a:t>
            </a:r>
            <a:endParaRPr lang="en-US" sz="3200" dirty="0"/>
          </a:p>
          <a:p>
            <a:pPr fontAlgn="base"/>
            <a:r>
              <a:rPr lang="en-US" sz="3200" dirty="0"/>
              <a:t>Spirit to spirit connection in </a:t>
            </a:r>
            <a:r>
              <a:rPr lang="en-US" sz="3200" dirty="0" smtClean="0"/>
              <a:t>community</a:t>
            </a:r>
            <a:endParaRPr lang="en-US" sz="3200" dirty="0"/>
          </a:p>
          <a:p>
            <a:pPr fontAlgn="base"/>
            <a:r>
              <a:rPr lang="en-US" sz="3200" dirty="0"/>
              <a:t>Blessing the </a:t>
            </a:r>
            <a:r>
              <a:rPr lang="en-US" sz="3200" dirty="0" smtClean="0"/>
              <a:t>spirit</a:t>
            </a:r>
          </a:p>
          <a:p>
            <a:pPr fontAlgn="base"/>
            <a:r>
              <a:rPr lang="en-US" sz="3200" dirty="0" smtClean="0"/>
              <a:t>Connecting </a:t>
            </a:r>
            <a:r>
              <a:rPr lang="en-US" sz="3200" dirty="0"/>
              <a:t>our </a:t>
            </a:r>
            <a:r>
              <a:rPr lang="en-US" sz="3200" dirty="0" smtClean="0"/>
              <a:t>hearts </a:t>
            </a:r>
            <a:r>
              <a:rPr lang="en-US" sz="3200" dirty="0"/>
              <a:t>to </a:t>
            </a:r>
            <a:r>
              <a:rPr lang="en-US" sz="3200" dirty="0" smtClean="0"/>
              <a:t>Jesus</a:t>
            </a:r>
          </a:p>
          <a:p>
            <a:pPr fontAlgn="base"/>
            <a:r>
              <a:rPr lang="en-US" sz="3200" dirty="0" smtClean="0"/>
              <a:t>Design </a:t>
            </a:r>
            <a:r>
              <a:rPr lang="en-US" sz="3200" dirty="0"/>
              <a:t>- using Redemptive Gifts</a:t>
            </a:r>
          </a:p>
          <a:p>
            <a:endParaRPr lang="en-US" dirty="0"/>
          </a:p>
        </p:txBody>
      </p:sp>
    </p:spTree>
    <p:extLst>
      <p:ext uri="{BB962C8B-B14F-4D97-AF65-F5344CB8AC3E}">
        <p14:creationId xmlns:p14="http://schemas.microsoft.com/office/powerpoint/2010/main" val="94364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189</TotalTime>
  <Words>416</Words>
  <Application>Microsoft Macintosh PowerPoint</Application>
  <PresentationFormat>Widescreen</PresentationFormat>
  <Paragraphs>63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Mangal</vt:lpstr>
      <vt:lpstr>Vapor Trail</vt:lpstr>
      <vt:lpstr>Heart Connections Cafe</vt:lpstr>
      <vt:lpstr>BACKGROUND OF THE “HEART  CONNECTIONS” PROJECT</vt:lpstr>
      <vt:lpstr>God Wants to Heal Us Matthew 13:15</vt:lpstr>
      <vt:lpstr>The Greatest Commandment  Matthew 22:36-40</vt:lpstr>
      <vt:lpstr> Vision of the Heart Connections Project  Connecting people’s hearts to the heart of Jesus   to Bring whole ness and transformation </vt:lpstr>
      <vt:lpstr> Connecting people’s hearts to the heart of Jesus so    Pieces of the “Big Picture” We ARE Learning About Our Heart  .  </vt:lpstr>
      <vt:lpstr>What We Have been Doing To Lay the Foundations for Heart Connections</vt:lpstr>
      <vt:lpstr>What We Are Learning</vt:lpstr>
      <vt:lpstr>Building A Foundation</vt:lpstr>
      <vt:lpstr>What We Believe God Is Doing</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Connections Cafe</dc:title>
  <dc:creator>Microsoft Office User</dc:creator>
  <cp:lastModifiedBy>Microsoft Office User</cp:lastModifiedBy>
  <cp:revision>25</cp:revision>
  <dcterms:created xsi:type="dcterms:W3CDTF">2020-07-01T04:45:26Z</dcterms:created>
  <dcterms:modified xsi:type="dcterms:W3CDTF">2020-09-10T04:08:15Z</dcterms:modified>
</cp:coreProperties>
</file>