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5"/>
    <p:sldMasterId id="2147483778" r:id="rId6"/>
  </p:sldMasterIdLst>
  <p:notesMasterIdLst>
    <p:notesMasterId r:id="rId15"/>
  </p:notesMasterIdLst>
  <p:handoutMasterIdLst>
    <p:handoutMasterId r:id="rId16"/>
  </p:handoutMasterIdLst>
  <p:sldIdLst>
    <p:sldId id="381" r:id="rId7"/>
    <p:sldId id="379" r:id="rId8"/>
    <p:sldId id="382" r:id="rId9"/>
    <p:sldId id="383" r:id="rId10"/>
    <p:sldId id="384" r:id="rId11"/>
    <p:sldId id="391" r:id="rId12"/>
    <p:sldId id="389" r:id="rId13"/>
    <p:sldId id="390" r:id="rId14"/>
  </p:sldIdLst>
  <p:sldSz cx="10058400" cy="7772400"/>
  <p:notesSz cx="9313863" cy="6858000"/>
  <p:defaultTextStyle>
    <a:defPPr>
      <a:defRPr lang="en-US"/>
    </a:defPPr>
    <a:lvl1pPr marL="0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43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85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67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95" userDrawn="1">
          <p15:clr>
            <a:srgbClr val="A4A3A4"/>
          </p15:clr>
        </p15:guide>
        <p15:guide id="2" pos="5662" userDrawn="1">
          <p15:clr>
            <a:srgbClr val="A4A3A4"/>
          </p15:clr>
        </p15:guide>
        <p15:guide id="3" orient="horz" pos="1023" userDrawn="1">
          <p15:clr>
            <a:srgbClr val="A4A3A4"/>
          </p15:clr>
        </p15:guide>
        <p15:guide id="4" orient="horz" pos="4351" userDrawn="1">
          <p15:clr>
            <a:srgbClr val="A4A3A4"/>
          </p15:clr>
        </p15:guide>
        <p15:guide id="5" pos="427" userDrawn="1">
          <p15:clr>
            <a:srgbClr val="A4A3A4"/>
          </p15:clr>
        </p15:guide>
        <p15:guide id="6" pos="56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93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Jeff" initials="BRJ" lastIdx="2" clrIdx="0"/>
  <p:cmAuthor id="7" name="Kavita Kapoor" initials="KK" lastIdx="3" clrIdx="7">
    <p:extLst/>
  </p:cmAuthor>
  <p:cmAuthor id="1" name="eploof" initials="ehp" lastIdx="68" clrIdx="1"/>
  <p:cmAuthor id="2" name="Stuart Waldron" initials="IH" lastIdx="0" clrIdx="2"/>
  <p:cmAuthor id="3" name="Stuart Waldron" initials="" lastIdx="3" clrIdx="3"/>
  <p:cmAuthor id="4" name="Zach Shelby" initials="ZS" lastIdx="1" clrIdx="4">
    <p:extLst/>
  </p:cmAuthor>
  <p:cmAuthor id="5" name="Hellen Norman" initials="HN" lastIdx="1" clrIdx="5">
    <p:extLst/>
  </p:cmAuthor>
  <p:cmAuthor id="6" name="Jonathan Austin" initials="JA" lastIdx="14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4180D"/>
    <a:srgbClr val="017500"/>
    <a:srgbClr val="6E6E00"/>
    <a:srgbClr val="112E78"/>
    <a:srgbClr val="008077"/>
    <a:srgbClr val="802F3B"/>
    <a:srgbClr val="806919"/>
    <a:srgbClr val="126380"/>
    <a:srgbClr val="216063"/>
    <a:srgbClr val="803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00" autoAdjust="0"/>
    <p:restoredTop sz="96433" autoAdjust="0"/>
  </p:normalViewPr>
  <p:slideViewPr>
    <p:cSldViewPr snapToGrid="0">
      <p:cViewPr varScale="1">
        <p:scale>
          <a:sx n="100" d="100"/>
          <a:sy n="100" d="100"/>
        </p:scale>
        <p:origin x="486" y="78"/>
      </p:cViewPr>
      <p:guideLst>
        <p:guide orient="horz" pos="4895"/>
        <p:guide pos="5662"/>
        <p:guide orient="horz" pos="1023"/>
        <p:guide orient="horz" pos="4351"/>
        <p:guide pos="427"/>
        <p:guide pos="5698"/>
      </p:guideLst>
    </p:cSldViewPr>
  </p:slideViewPr>
  <p:outlineViewPr>
    <p:cViewPr>
      <p:scale>
        <a:sx n="33" d="100"/>
        <a:sy n="33" d="100"/>
      </p:scale>
      <p:origin x="0" y="-77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3096" y="-84"/>
      </p:cViewPr>
      <p:guideLst>
        <p:guide orient="horz" pos="2160"/>
        <p:guide pos="2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5703" y="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E72D30EF-8F20-0B47-8B5D-39A8BC29E860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1391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5703" y="651391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5AD7AEC5-6202-3E49-9724-6DF8556784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6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703" y="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77EDD36E-1E02-F241-9611-1F1D9EAAD326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94025" y="514350"/>
            <a:ext cx="3325813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387" y="3257551"/>
            <a:ext cx="7451090" cy="3086100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1391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703" y="651391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579786E7-EDAB-724E-B5AE-1BDD6B8AC6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683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3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5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7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3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37271" y="2728595"/>
            <a:ext cx="2422525" cy="2727325"/>
          </a:xfrm>
          <a:prstGeom prst="rect">
            <a:avLst/>
          </a:prstGeom>
        </p:spPr>
        <p:txBody>
          <a:bodyPr/>
          <a:lstStyle>
            <a:lvl1pPr marL="350838" indent="-350838">
              <a:buClr>
                <a:schemeClr val="accent4">
                  <a:lumMod val="50000"/>
                </a:schemeClr>
              </a:buClr>
              <a:buSzPct val="100000"/>
              <a:defRPr sz="2000" b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51506" y="2101185"/>
            <a:ext cx="3224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  <a:latin typeface="Tw Cen MT" panose="020B0602020104020603" pitchFamily="34" charset="0"/>
              </a:rPr>
              <a:t>Try these cards in any order: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356360" y="1701135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938515" y="1668720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s 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37271" y="2728595"/>
            <a:ext cx="2422525" cy="2727325"/>
          </a:xfrm>
          <a:prstGeom prst="rect">
            <a:avLst/>
          </a:prstGeom>
        </p:spPr>
        <p:txBody>
          <a:bodyPr/>
          <a:lstStyle>
            <a:lvl1pPr marL="396875" indent="-396875">
              <a:buClr>
                <a:schemeClr val="accent4">
                  <a:lumMod val="50000"/>
                </a:schemeClr>
              </a:buClr>
              <a:buSzPct val="100000"/>
              <a:buFont typeface="+mj-lt"/>
              <a:buAutoNum type="arabicPeriod"/>
              <a:defRPr sz="2000" b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738669" y="2111420"/>
            <a:ext cx="3258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  <a:latin typeface="Tw Cen MT" panose="020B0602020104020603" pitchFamily="34" charset="0"/>
              </a:rPr>
              <a:t>Use these cards in this order: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356360" y="1701135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938515" y="1668720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9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here then any 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37271" y="2728595"/>
            <a:ext cx="2422525" cy="2727325"/>
          </a:xfrm>
          <a:prstGeom prst="rect">
            <a:avLst/>
          </a:prstGeom>
        </p:spPr>
        <p:txBody>
          <a:bodyPr/>
          <a:lstStyle>
            <a:lvl1pPr marL="350838" indent="-350838">
              <a:buClr>
                <a:schemeClr val="accent4">
                  <a:lumMod val="50000"/>
                </a:schemeClr>
              </a:buClr>
              <a:buSzPct val="100000"/>
              <a:defRPr sz="2000" b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779111" y="2111420"/>
            <a:ext cx="3248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4"/>
                </a:solidFill>
                <a:latin typeface="Tw Cen MT" panose="020B0602020104020603" pitchFamily="34" charset="0"/>
              </a:rPr>
              <a:t>Start with the first card and then</a:t>
            </a:r>
            <a:br>
              <a:rPr lang="en-US" sz="1800" b="1" dirty="0" smtClean="0">
                <a:solidFill>
                  <a:schemeClr val="accent4"/>
                </a:solidFill>
                <a:latin typeface="Tw Cen MT" panose="020B0602020104020603" pitchFamily="34" charset="0"/>
              </a:rPr>
            </a:br>
            <a:r>
              <a:rPr lang="en-US" sz="1800" b="1" dirty="0" smtClean="0">
                <a:solidFill>
                  <a:schemeClr val="accent4"/>
                </a:solidFill>
                <a:latin typeface="Tw Cen MT" panose="020B0602020104020603" pitchFamily="34" charset="0"/>
              </a:rPr>
              <a:t>try the other cards in any order: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356360" y="1701135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938515" y="1668720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1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252715" y="1104870"/>
            <a:ext cx="4104645" cy="400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/>
          </p:nvPr>
        </p:nvSpPr>
        <p:spPr bwMode="black">
          <a:xfrm>
            <a:off x="1486215" y="2173575"/>
            <a:ext cx="2621279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744533" y="1089630"/>
            <a:ext cx="4104645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7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029200" y="0"/>
            <a:ext cx="0" cy="77724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43" y="6478285"/>
            <a:ext cx="422678" cy="6218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32165" y="7037228"/>
            <a:ext cx="422678" cy="6218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440760" y="1270685"/>
            <a:ext cx="422678" cy="6218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7789" y="577609"/>
            <a:ext cx="422678" cy="6218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grayWhite">
          <a:xfrm>
            <a:off x="457200" y="914400"/>
            <a:ext cx="9144000" cy="64008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18372" y="264626"/>
            <a:ext cx="1677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Make a Card</a:t>
            </a:r>
            <a:endParaRPr lang="en-US" sz="22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11894" y="164599"/>
            <a:ext cx="148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1. Fold the card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in half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035156" y="164599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3. Cut along the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dashed line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88042" y="164599"/>
            <a:ext cx="1625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2. Glue the backs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together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914400" y="1400175"/>
            <a:ext cx="3657600" cy="52578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501" y="141173"/>
            <a:ext cx="422678" cy="621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600" y="134118"/>
            <a:ext cx="380112" cy="5760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362" y="184863"/>
            <a:ext cx="422678" cy="540540"/>
          </a:xfrm>
          <a:prstGeom prst="rect">
            <a:avLst/>
          </a:prstGeom>
        </p:spPr>
      </p:pic>
      <p:sp>
        <p:nvSpPr>
          <p:cNvPr id="21" name="Rounded Rectangle 20"/>
          <p:cNvSpPr/>
          <p:nvPr userDrawn="1"/>
        </p:nvSpPr>
        <p:spPr>
          <a:xfrm>
            <a:off x="5528761" y="1400175"/>
            <a:ext cx="3657600" cy="52578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256095" y="6830021"/>
            <a:ext cx="1473027" cy="292337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736406" y="6822300"/>
            <a:ext cx="165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m</a:t>
            </a:r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icrobit.org/scratch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795652" y="6807772"/>
            <a:ext cx="1473027" cy="292337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5275963" y="6800051"/>
            <a:ext cx="165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m</a:t>
            </a:r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icrobit.org/scratch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427158" y="7333178"/>
            <a:ext cx="4663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Inspired by Scratch Cards created by Natalie Rusk scratch.mit.edu/cards </a:t>
            </a:r>
          </a:p>
        </p:txBody>
      </p:sp>
    </p:spTree>
    <p:extLst>
      <p:ext uri="{BB962C8B-B14F-4D97-AF65-F5344CB8AC3E}">
        <p14:creationId xmlns:p14="http://schemas.microsoft.com/office/powerpoint/2010/main" val="409502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 userDrawn="1"/>
        </p:nvCxnSpPr>
        <p:spPr>
          <a:xfrm>
            <a:off x="5029200" y="0"/>
            <a:ext cx="0" cy="77724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43" y="6478285"/>
            <a:ext cx="422678" cy="6218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32165" y="7037228"/>
            <a:ext cx="422678" cy="6218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440760" y="1270685"/>
            <a:ext cx="422678" cy="6218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7789" y="577609"/>
            <a:ext cx="422678" cy="6218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grayWhite">
          <a:xfrm>
            <a:off x="457200" y="914400"/>
            <a:ext cx="9144000" cy="64008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 bwMode="blackWhite">
          <a:xfrm>
            <a:off x="1186780" y="1916348"/>
            <a:ext cx="3200400" cy="45720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256095" y="6830021"/>
            <a:ext cx="1473027" cy="292337"/>
          </a:xfrm>
          <a:prstGeom prst="rect">
            <a:avLst/>
          </a:prstGeom>
        </p:spPr>
      </p:pic>
      <p:sp>
        <p:nvSpPr>
          <p:cNvPr id="22" name="Round Same Side Corner Rectangle 21"/>
          <p:cNvSpPr/>
          <p:nvPr userDrawn="1"/>
        </p:nvSpPr>
        <p:spPr>
          <a:xfrm rot="10800000">
            <a:off x="1362120" y="2704290"/>
            <a:ext cx="2869688" cy="3647872"/>
          </a:xfrm>
          <a:prstGeom prst="round2SameRect">
            <a:avLst>
              <a:gd name="adj1" fmla="val 14543"/>
              <a:gd name="adj2" fmla="val 0"/>
            </a:avLst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736406" y="6822300"/>
            <a:ext cx="165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m</a:t>
            </a:r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icrobit.org/scratch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5263853" y="1361334"/>
            <a:ext cx="165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m</a:t>
            </a:r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icrobit.org/scratch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427158" y="7333178"/>
            <a:ext cx="4663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Inspired by Scratch Cards created by Natalie Rusk scratch.mit.edu/cards 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518372" y="264626"/>
            <a:ext cx="1677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Make a Card</a:t>
            </a:r>
            <a:endParaRPr lang="en-US" sz="22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3111894" y="164599"/>
            <a:ext cx="148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1. Fold the card</a:t>
            </a:r>
            <a:br>
              <a:rPr lang="en-US" sz="1600" b="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in half</a:t>
            </a:r>
            <a:endParaRPr lang="en-US" sz="1600" b="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>
            <a:off x="8035156" y="164599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3. Cut along the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dashed line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>
            <a:off x="5488042" y="164599"/>
            <a:ext cx="1625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2. Glue the backs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together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501" y="141173"/>
            <a:ext cx="422678" cy="62182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600" y="134118"/>
            <a:ext cx="380112" cy="57604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362" y="184863"/>
            <a:ext cx="422678" cy="540540"/>
          </a:xfrm>
          <a:prstGeom prst="rect">
            <a:avLst/>
          </a:prstGeom>
        </p:spPr>
      </p:pic>
      <p:sp>
        <p:nvSpPr>
          <p:cNvPr id="49" name="Rectangle 48"/>
          <p:cNvSpPr/>
          <p:nvPr userDrawn="1"/>
        </p:nvSpPr>
        <p:spPr bwMode="white">
          <a:xfrm>
            <a:off x="5047488" y="1772814"/>
            <a:ext cx="4537680" cy="5527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2587570" y="6761630"/>
            <a:ext cx="368447" cy="368447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4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99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12" Type="http://schemas.openxmlformats.org/officeDocument/2006/relationships/image" Target="../media/image20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11" Type="http://schemas.openxmlformats.org/officeDocument/2006/relationships/image" Target="../media/image19.png"/><Relationship Id="rId5" Type="http://schemas.openxmlformats.org/officeDocument/2006/relationships/image" Target="../media/image13.tiff"/><Relationship Id="rId10" Type="http://schemas.openxmlformats.org/officeDocument/2006/relationships/image" Target="../media/image18.png"/><Relationship Id="rId4" Type="http://schemas.openxmlformats.org/officeDocument/2006/relationships/image" Target="../media/image12.tif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iff"/><Relationship Id="rId3" Type="http://schemas.openxmlformats.org/officeDocument/2006/relationships/image" Target="../media/image22.png"/><Relationship Id="rId7" Type="http://schemas.microsoft.com/office/2007/relationships/hdphoto" Target="../media/hdphoto6.wdp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tiff"/><Relationship Id="rId10" Type="http://schemas.openxmlformats.org/officeDocument/2006/relationships/image" Target="../media/image27.png"/><Relationship Id="rId4" Type="http://schemas.microsoft.com/office/2007/relationships/hdphoto" Target="../media/hdphoto5.wdp"/><Relationship Id="rId9" Type="http://schemas.openxmlformats.org/officeDocument/2006/relationships/image" Target="../media/image2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8.pn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microsoft.com/office/2007/relationships/hdphoto" Target="../media/hdphoto11.wdp"/><Relationship Id="rId17" Type="http://schemas.openxmlformats.org/officeDocument/2006/relationships/image" Target="../media/image48.png"/><Relationship Id="rId2" Type="http://schemas.openxmlformats.org/officeDocument/2006/relationships/image" Target="../media/image40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microsoft.com/office/2007/relationships/hdphoto" Target="../media/hdphoto8.wdp"/><Relationship Id="rId15" Type="http://schemas.openxmlformats.org/officeDocument/2006/relationships/image" Target="../media/image21.tiff"/><Relationship Id="rId10" Type="http://schemas.openxmlformats.org/officeDocument/2006/relationships/image" Target="../media/image44.tiff"/><Relationship Id="rId4" Type="http://schemas.openxmlformats.org/officeDocument/2006/relationships/image" Target="../media/image41.png"/><Relationship Id="rId9" Type="http://schemas.microsoft.com/office/2007/relationships/hdphoto" Target="../media/hdphoto10.wdp"/><Relationship Id="rId1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12" Type="http://schemas.openxmlformats.org/officeDocument/2006/relationships/image" Target="../media/image56.png"/><Relationship Id="rId2" Type="http://schemas.openxmlformats.org/officeDocument/2006/relationships/image" Target="../media/image49.tiff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tiff"/><Relationship Id="rId11" Type="http://schemas.openxmlformats.org/officeDocument/2006/relationships/image" Target="../media/image55.png"/><Relationship Id="rId5" Type="http://schemas.openxmlformats.org/officeDocument/2006/relationships/image" Target="../media/image51.tiff"/><Relationship Id="rId15" Type="http://schemas.openxmlformats.org/officeDocument/2006/relationships/image" Target="../media/image59.png"/><Relationship Id="rId10" Type="http://schemas.microsoft.com/office/2007/relationships/hdphoto" Target="../media/hdphoto15.wdp"/><Relationship Id="rId4" Type="http://schemas.microsoft.com/office/2007/relationships/hdphoto" Target="../media/hdphoto13.wdp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5.png"/><Relationship Id="rId3" Type="http://schemas.openxmlformats.org/officeDocument/2006/relationships/image" Target="../media/image49.tiff"/><Relationship Id="rId7" Type="http://schemas.microsoft.com/office/2007/relationships/hdphoto" Target="../media/hdphoto16.wdp"/><Relationship Id="rId12" Type="http://schemas.microsoft.com/office/2007/relationships/hdphoto" Target="../media/hdphoto18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11" Type="http://schemas.openxmlformats.org/officeDocument/2006/relationships/image" Target="../media/image64.png"/><Relationship Id="rId5" Type="http://schemas.openxmlformats.org/officeDocument/2006/relationships/image" Target="../media/image52.tiff"/><Relationship Id="rId15" Type="http://schemas.openxmlformats.org/officeDocument/2006/relationships/image" Target="../media/image67.png"/><Relationship Id="rId10" Type="http://schemas.openxmlformats.org/officeDocument/2006/relationships/image" Target="../media/image63.tiff"/><Relationship Id="rId4" Type="http://schemas.openxmlformats.org/officeDocument/2006/relationships/image" Target="../media/image51.tiff"/><Relationship Id="rId9" Type="http://schemas.microsoft.com/office/2007/relationships/hdphoto" Target="../media/hdphoto17.wdp"/><Relationship Id="rId1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Display Cards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Display Cards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5938515" y="2728595"/>
            <a:ext cx="2865120" cy="2727325"/>
          </a:xfrm>
          <a:prstGeom prst="rect">
            <a:avLst/>
          </a:prstGeom>
        </p:spPr>
        <p:txBody>
          <a:bodyPr/>
          <a:lstStyle>
            <a:lvl1pPr marL="396875" indent="-396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50000"/>
                </a:schemeClr>
              </a:buClr>
              <a:buSzPct val="100000"/>
              <a:buFont typeface="+mj-lt"/>
              <a:buAutoNum type="arabicPeriod"/>
              <a:defRPr sz="2000" b="1" kern="120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Say Hello</a:t>
            </a:r>
          </a:p>
          <a:p>
            <a:r>
              <a:rPr lang="en-US" dirty="0" smtClean="0"/>
              <a:t>Add Your Name</a:t>
            </a:r>
          </a:p>
          <a:p>
            <a:r>
              <a:rPr lang="en-US" dirty="0" smtClean="0"/>
              <a:t>Display Image</a:t>
            </a:r>
          </a:p>
          <a:p>
            <a:r>
              <a:rPr lang="en-US" dirty="0" smtClean="0"/>
              <a:t>Create an Emoji</a:t>
            </a:r>
          </a:p>
          <a:p>
            <a:r>
              <a:rPr lang="en-US" dirty="0" smtClean="0"/>
              <a:t>Tell Time</a:t>
            </a:r>
          </a:p>
          <a:p>
            <a:r>
              <a:rPr lang="en-US" dirty="0" smtClean="0"/>
              <a:t>Make a Wristband</a:t>
            </a:r>
          </a:p>
          <a:p>
            <a:r>
              <a:rPr lang="en-US" dirty="0" smtClean="0"/>
              <a:t>Make a Badge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2" b="99689" l="0" r="987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236" y="2203547"/>
            <a:ext cx="1679834" cy="1362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6" b="96914" l="512" r="992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40" y="2202732"/>
            <a:ext cx="1620018" cy="1342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778" y="5601023"/>
            <a:ext cx="952716" cy="761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0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221" y="4715539"/>
            <a:ext cx="992273" cy="829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771" l="2308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221" y="3861097"/>
            <a:ext cx="992273" cy="7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Say Hello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Say Hello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457217"/>
            <a:ext cx="4530537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570050"/>
            <a:ext cx="4530537" cy="1828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5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GET READY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6888" y="3665987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ADD THIS CODE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2455" y="5523871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black">
          <a:xfrm>
            <a:off x="1486215" y="2104300"/>
            <a:ext cx="2621279" cy="400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Make your </a:t>
            </a:r>
            <a:r>
              <a:rPr lang="en-US" dirty="0" err="1" smtClean="0"/>
              <a:t>micro:bit</a:t>
            </a:r>
            <a:r>
              <a:rPr lang="en-US" dirty="0" smtClean="0"/>
              <a:t> display a greeting.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27872" y="67970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464" y="2167714"/>
            <a:ext cx="861146" cy="731974"/>
          </a:xfrm>
          <a:prstGeom prst="rect">
            <a:avLst/>
          </a:prstGeom>
          <a:ln>
            <a:solidFill>
              <a:srgbClr val="3EDCFD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6222" y="2266171"/>
            <a:ext cx="557327" cy="501045"/>
          </a:xfrm>
          <a:prstGeom prst="rect">
            <a:avLst/>
          </a:prstGeom>
          <a:ln>
            <a:solidFill>
              <a:srgbClr val="3EDCFD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208752" y="6121791"/>
            <a:ext cx="28494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Move your </a:t>
            </a:r>
            <a:r>
              <a:rPr lang="en-US" sz="1000" b="1" dirty="0" err="1" smtClean="0">
                <a:latin typeface="Tw Cen MT" charset="0"/>
                <a:ea typeface="Tw Cen MT" charset="0"/>
                <a:cs typeface="Tw Cen MT" charset="0"/>
              </a:rPr>
              <a:t>micro:bit</a:t>
            </a:r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.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Can you read the message?</a:t>
            </a: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CHALLENGE: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What else can you make </a:t>
            </a:r>
            <a:r>
              <a:rPr lang="en-US" sz="1000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the</a:t>
            </a:r>
          </a:p>
          <a:p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display say?</a:t>
            </a: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6073" y="2924954"/>
            <a:ext cx="2042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Connect your </a:t>
            </a:r>
            <a:r>
              <a:rPr lang="en-US" sz="1000" dirty="0" err="1" smtClean="0">
                <a:latin typeface="Tw Cen MT" charset="0"/>
                <a:ea typeface="Tw Cen MT" charset="0"/>
                <a:cs typeface="Tw Cen MT" charset="0"/>
              </a:rPr>
              <a:t>micro:bit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 to Scratch.</a:t>
            </a:r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723044" y="2816065"/>
            <a:ext cx="2038332" cy="3376057"/>
            <a:chOff x="1317718" y="2766444"/>
            <a:chExt cx="2629247" cy="42103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9937" y="6175083"/>
              <a:ext cx="967028" cy="80168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6560" y="4468819"/>
              <a:ext cx="1004638" cy="80168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0457" y="3606240"/>
              <a:ext cx="1004435" cy="81336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7718" y="2766444"/>
              <a:ext cx="981927" cy="79057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4429" y="5319719"/>
              <a:ext cx="1004638" cy="80168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548" y="3313450"/>
            <a:ext cx="3318693" cy="27531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3334" t="12500" r="8974" b="7500"/>
          <a:stretch/>
        </p:blipFill>
        <p:spPr>
          <a:xfrm>
            <a:off x="8252721" y="2231220"/>
            <a:ext cx="808192" cy="60496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1474" y="5386764"/>
            <a:ext cx="2052435" cy="9678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3207" y="5801201"/>
            <a:ext cx="1909846" cy="11796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2756" y="6113397"/>
            <a:ext cx="2454282" cy="133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Add Your 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Add Your Name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1506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686237"/>
            <a:ext cx="4530537" cy="15997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249272"/>
            <a:ext cx="4530537" cy="234317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5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GET READY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4082" y="3361324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ADD THIS CODE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2455" y="5759401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black">
          <a:xfrm>
            <a:off x="1486215" y="2118155"/>
            <a:ext cx="2621279" cy="400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Program the </a:t>
            </a:r>
            <a:r>
              <a:rPr lang="en-US" dirty="0" err="1" smtClean="0"/>
              <a:t>micro:bit</a:t>
            </a:r>
            <a:r>
              <a:rPr lang="en-US" dirty="0" smtClean="0"/>
              <a:t> to display your name.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32156" y="6797040"/>
            <a:ext cx="509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2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107" y="2235440"/>
            <a:ext cx="533400" cy="571500"/>
          </a:xfrm>
          <a:prstGeom prst="rect">
            <a:avLst/>
          </a:prstGeom>
          <a:ln>
            <a:solidFill>
              <a:srgbClr val="3EDCFD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695" r="100000">
                        <a14:foregroundMark x1="42373" y1="52000" x2="42373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9059" y="2073923"/>
            <a:ext cx="1140237" cy="48315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59058" y="2539658"/>
            <a:ext cx="27983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Use the Sensing blocks to interact with your </a:t>
            </a:r>
            <a:r>
              <a:rPr lang="en-US" sz="1000" dirty="0" err="1" smtClean="0">
                <a:latin typeface="Tw Cen MT" charset="0"/>
                <a:ea typeface="Tw Cen MT" charset="0"/>
                <a:cs typeface="Tw Cen MT" charset="0"/>
              </a:rPr>
              <a:t>micro:bit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.</a:t>
            </a: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276613" y="2073923"/>
            <a:ext cx="0" cy="82830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08752" y="6121791"/>
            <a:ext cx="2374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Start the program and type your name. What happens on your </a:t>
            </a:r>
            <a:r>
              <a:rPr lang="en-US" sz="1000" dirty="0" err="1" smtClean="0">
                <a:latin typeface="Tw Cen MT" charset="0"/>
                <a:ea typeface="Tw Cen MT" charset="0"/>
                <a:cs typeface="Tw Cen MT" charset="0"/>
              </a:rPr>
              <a:t>micro:bit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?</a:t>
            </a: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7388" y="6670128"/>
            <a:ext cx="3389971" cy="434689"/>
          </a:xfrm>
          <a:prstGeom prst="rect">
            <a:avLst/>
          </a:prstGeom>
          <a:ln>
            <a:solidFill>
              <a:srgbClr val="3EDCFD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36" b="88525" l="5063" r="898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037" y="6054109"/>
            <a:ext cx="2279998" cy="58683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47040" y="4475021"/>
            <a:ext cx="87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Tw Cen MT" charset="0"/>
                <a:ea typeface="Tw Cen MT" charset="0"/>
                <a:cs typeface="Tw Cen MT" charset="0"/>
              </a:rPr>
              <a:t>C</a:t>
            </a:r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ombine your answer into a phrase.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8542320" y="4904602"/>
            <a:ext cx="491633" cy="1469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0782" y="5860250"/>
            <a:ext cx="2350634" cy="271621"/>
          </a:xfrm>
          <a:prstGeom prst="rect">
            <a:avLst/>
          </a:prstGeom>
          <a:ln>
            <a:solidFill>
              <a:srgbClr val="3EDCFD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617505" y="5861850"/>
            <a:ext cx="78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ANNA</a:t>
            </a:r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362757" y="2878187"/>
            <a:ext cx="866683" cy="2854058"/>
            <a:chOff x="2066576" y="2771023"/>
            <a:chExt cx="1152365" cy="365957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9661" y="3712865"/>
              <a:ext cx="1075340" cy="87904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7431" y="2771023"/>
              <a:ext cx="1141510" cy="91204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697" y="4615404"/>
              <a:ext cx="1075340" cy="8790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6576" y="5518551"/>
              <a:ext cx="1141510" cy="91204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2797" y="1877508"/>
            <a:ext cx="1629228" cy="102941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9083" y="3163526"/>
            <a:ext cx="3849053" cy="287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Display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Display Image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1594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457217"/>
            <a:ext cx="4530537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345522"/>
            <a:ext cx="4530537" cy="205332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703" y="1774444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ADD THIS CODE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0319" y="3444051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MAKE A DESIGN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2455" y="5523871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black">
          <a:xfrm>
            <a:off x="1486215" y="2118155"/>
            <a:ext cx="2621279" cy="400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Depict an image on your display.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32156" y="6797040"/>
            <a:ext cx="497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3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6163" y="5909095"/>
            <a:ext cx="21676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Click the </a:t>
            </a:r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A button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to display the image on your </a:t>
            </a:r>
            <a:r>
              <a:rPr lang="en-US" sz="1000" dirty="0" err="1" smtClean="0">
                <a:latin typeface="Tw Cen MT" charset="0"/>
                <a:ea typeface="Tw Cen MT" charset="0"/>
                <a:cs typeface="Tw Cen MT" charset="0"/>
              </a:rPr>
              <a:t>micro:bit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.</a:t>
            </a: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CHALLENGE: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Can you make the lights in your image blink on and off repeatedly?</a:t>
            </a:r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822" y="3257520"/>
            <a:ext cx="2813131" cy="231367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05998" y="3968437"/>
            <a:ext cx="1446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Use the 5x5 grid to create your design.</a:t>
            </a:r>
          </a:p>
          <a:p>
            <a:pPr algn="ctr"/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Turn on/off each light by clicking on the desired blocks.</a:t>
            </a: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408" y="1721529"/>
            <a:ext cx="2956183" cy="19017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221" y="3347857"/>
            <a:ext cx="2393656" cy="23757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2670" y="3672456"/>
            <a:ext cx="1885544" cy="1710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0752" y="5382601"/>
            <a:ext cx="1843858" cy="20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Create an Emoji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Create an Emoji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150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457217"/>
            <a:ext cx="4530537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275785"/>
            <a:ext cx="4530537" cy="21230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2667" y="1794072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ADD THIS CODE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038" y="3352328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Tw Cen MT" panose="020B0602020104020603" pitchFamily="34" charset="0"/>
              </a:rPr>
              <a:t>MAKE A DESIGN</a:t>
            </a:r>
            <a:endParaRPr lang="en-US" sz="1400" b="1" dirty="0" smtClean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2455" y="5523871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black">
          <a:xfrm>
            <a:off x="1486215" y="2130031"/>
            <a:ext cx="2621279" cy="400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 your own emoji for the display.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24680" y="6792940"/>
            <a:ext cx="47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4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6163" y="5909095"/>
            <a:ext cx="22328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w Cen MT" charset="0"/>
                <a:ea typeface="Tw Cen MT" charset="0"/>
                <a:cs typeface="Tw Cen MT" charset="0"/>
              </a:rPr>
              <a:t>Click the </a:t>
            </a:r>
            <a:r>
              <a:rPr lang="en-US" sz="1000" b="1" dirty="0">
                <a:latin typeface="Tw Cen MT" charset="0"/>
                <a:ea typeface="Tw Cen MT" charset="0"/>
                <a:cs typeface="Tw Cen MT" charset="0"/>
              </a:rPr>
              <a:t>A button </a:t>
            </a:r>
            <a:r>
              <a:rPr lang="en-US" sz="1000" dirty="0">
                <a:latin typeface="Tw Cen MT" charset="0"/>
                <a:ea typeface="Tw Cen MT" charset="0"/>
                <a:cs typeface="Tw Cen MT" charset="0"/>
              </a:rPr>
              <a:t>to display the image on your </a:t>
            </a:r>
            <a:r>
              <a:rPr lang="en-US" sz="1000" dirty="0" err="1" smtClean="0">
                <a:latin typeface="Tw Cen MT" charset="0"/>
                <a:ea typeface="Tw Cen MT" charset="0"/>
                <a:cs typeface="Tw Cen MT" charset="0"/>
              </a:rPr>
              <a:t>micro:bit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.</a:t>
            </a: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CHALLENGE: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What other </a:t>
            </a:r>
            <a:r>
              <a:rPr lang="en-US" sz="1000" dirty="0" err="1" smtClean="0">
                <a:latin typeface="Tw Cen MT" charset="0"/>
                <a:ea typeface="Tw Cen MT" charset="0"/>
                <a:cs typeface="Tw Cen MT" charset="0"/>
              </a:rPr>
              <a:t>emojis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 can you create?</a:t>
            </a: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015" y="3305234"/>
            <a:ext cx="2816780" cy="233410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222881" y="4973929"/>
            <a:ext cx="1365157" cy="21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smtClean="0">
                <a:latin typeface="Tw Cen MT" charset="0"/>
                <a:ea typeface="Tw Cen MT" charset="0"/>
                <a:cs typeface="Tw Cen MT" charset="0"/>
              </a:rPr>
              <a:t>Click to turn </a:t>
            </a:r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all </a:t>
            </a:r>
            <a:r>
              <a:rPr lang="en-US" sz="800" smtClean="0">
                <a:latin typeface="Tw Cen MT" charset="0"/>
                <a:ea typeface="Tw Cen MT" charset="0"/>
                <a:cs typeface="Tw Cen MT" charset="0"/>
              </a:rPr>
              <a:t>lights off/on.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05998" y="3816032"/>
            <a:ext cx="14466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Click the individual blocks to turn them on in your design.</a:t>
            </a: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125" y="1668033"/>
            <a:ext cx="2956183" cy="1901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694" y="3625627"/>
            <a:ext cx="184785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724" y="3613974"/>
            <a:ext cx="1819275" cy="1857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769" y="5059101"/>
            <a:ext cx="2381183" cy="15718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8857" y="5563402"/>
            <a:ext cx="2310804" cy="16832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9444" y="6235129"/>
            <a:ext cx="2410508" cy="1436921"/>
          </a:xfrm>
          <a:prstGeom prst="rect">
            <a:avLst/>
          </a:prstGeom>
        </p:spPr>
      </p:pic>
      <p:cxnSp>
        <p:nvCxnSpPr>
          <p:cNvPr id="38" name="Straight Arrow Connector 37"/>
          <p:cNvCxnSpPr>
            <a:stCxn id="33" idx="3"/>
          </p:cNvCxnSpPr>
          <p:nvPr/>
        </p:nvCxnSpPr>
        <p:spPr>
          <a:xfrm>
            <a:off x="6588038" y="5083068"/>
            <a:ext cx="320762" cy="10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172238" y="5083068"/>
            <a:ext cx="320762" cy="10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8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Tell Time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Tell Time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29"/>
            <a:ext cx="4530537" cy="14686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457217"/>
            <a:ext cx="4530537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215986"/>
            <a:ext cx="4530537" cy="218286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5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GET READY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4082" y="3339490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ADD THIS CODE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2455" y="5523871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black">
          <a:xfrm>
            <a:off x="1486215" y="2130031"/>
            <a:ext cx="2621279" cy="400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Display the correct time on your </a:t>
            </a:r>
            <a:r>
              <a:rPr lang="en-US" dirty="0" err="1" smtClean="0"/>
              <a:t>micro:bit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24680" y="6797040"/>
            <a:ext cx="47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5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0533" y="4894707"/>
            <a:ext cx="336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Join the current hour and minute together using these Operator blocks.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6163" y="5909095"/>
            <a:ext cx="21676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w Cen MT" charset="0"/>
                <a:ea typeface="Tw Cen MT" charset="0"/>
                <a:cs typeface="Tw Cen MT" charset="0"/>
              </a:rPr>
              <a:t>Click the </a:t>
            </a:r>
            <a:r>
              <a:rPr lang="en-US" sz="1000" b="1" dirty="0">
                <a:latin typeface="Tw Cen MT" charset="0"/>
                <a:ea typeface="Tw Cen MT" charset="0"/>
                <a:cs typeface="Tw Cen MT" charset="0"/>
              </a:rPr>
              <a:t>A button </a:t>
            </a:r>
            <a:r>
              <a:rPr lang="en-US" sz="1000" dirty="0">
                <a:latin typeface="Tw Cen MT" charset="0"/>
                <a:ea typeface="Tw Cen MT" charset="0"/>
                <a:cs typeface="Tw Cen MT" charset="0"/>
              </a:rPr>
              <a:t>to display the time on your </a:t>
            </a:r>
            <a:r>
              <a:rPr lang="en-US" sz="1000" dirty="0" err="1" smtClean="0">
                <a:latin typeface="Tw Cen MT" charset="0"/>
                <a:ea typeface="Tw Cen MT" charset="0"/>
                <a:cs typeface="Tw Cen MT" charset="0"/>
              </a:rPr>
              <a:t>micro:bit</a:t>
            </a:r>
            <a:r>
              <a:rPr lang="en-US" sz="100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  <a:p>
            <a:endParaRPr lang="en-US" sz="1000" b="1" dirty="0" smtClean="0"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CHALLENGE: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What other information can you make your </a:t>
            </a:r>
            <a:r>
              <a:rPr lang="en-US" sz="1000" dirty="0" err="1" smtClean="0">
                <a:latin typeface="Tw Cen MT" charset="0"/>
                <a:ea typeface="Tw Cen MT" charset="0"/>
                <a:cs typeface="Tw Cen MT" charset="0"/>
              </a:rPr>
              <a:t>micro:bit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 display?</a:t>
            </a: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5" b="98095" l="264" r="99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930" y="4967029"/>
            <a:ext cx="1179564" cy="9803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" b="98726" l="785" r="98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108" y="4967029"/>
            <a:ext cx="1172961" cy="9641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418" l="524" r="992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634" y="2869406"/>
            <a:ext cx="1130659" cy="9353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9" b="99361" l="2558" r="987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384" y="2864011"/>
            <a:ext cx="1168389" cy="9353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232" y="3991640"/>
            <a:ext cx="777674" cy="77767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0" b="95669" l="8468" r="95161">
                        <a14:foregroundMark x1="27823" y1="7874" x2="62903" y2="13386"/>
                        <a14:foregroundMark x1="37500" y1="11024" x2="31452" y2="12992"/>
                        <a14:foregroundMark x1="23790" y1="29921" x2="39113" y2="40551"/>
                        <a14:foregroundMark x1="32258" y1="31496" x2="29435" y2="89370"/>
                        <a14:foregroundMark x1="26210" y1="50000" x2="26613" y2="60630"/>
                        <a14:foregroundMark x1="45565" y1="58661" x2="51210" y2="60630"/>
                        <a14:foregroundMark x1="31855" y1="87008" x2="40726" y2="88583"/>
                        <a14:foregroundMark x1="39113" y1="78740" x2="34274" y2="791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0709" y="5476297"/>
            <a:ext cx="1696221" cy="1737259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V="1">
            <a:off x="7565367" y="4679010"/>
            <a:ext cx="290684" cy="16608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7129877" y="4657238"/>
            <a:ext cx="435490" cy="18786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04" b="86275" l="2963" r="95556">
                        <a14:foregroundMark x1="78519" y1="50980" x2="78519" y2="509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5945" y="2073923"/>
            <a:ext cx="1207374" cy="4561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27107" y="2235440"/>
            <a:ext cx="533400" cy="571500"/>
          </a:xfrm>
          <a:prstGeom prst="rect">
            <a:avLst/>
          </a:prstGeom>
          <a:ln>
            <a:solidFill>
              <a:srgbClr val="3EDCFD"/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6559058" y="2539658"/>
            <a:ext cx="27983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Use the Sensing blocks to interact with your </a:t>
            </a:r>
            <a:r>
              <a:rPr lang="en-US" sz="1000" dirty="0" err="1" smtClean="0">
                <a:latin typeface="Tw Cen MT" charset="0"/>
                <a:ea typeface="Tw Cen MT" charset="0"/>
                <a:cs typeface="Tw Cen MT" charset="0"/>
              </a:rPr>
              <a:t>micro:bit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.</a:t>
            </a: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6276613" y="2073923"/>
            <a:ext cx="0" cy="82830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4545" y="1816010"/>
            <a:ext cx="1839671" cy="1109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56900" y="3205013"/>
            <a:ext cx="4692436" cy="221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Make a Wristband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40069" y="2260288"/>
            <a:ext cx="2863388" cy="400050"/>
          </a:xfrm>
        </p:spPr>
        <p:txBody>
          <a:bodyPr/>
          <a:lstStyle/>
          <a:p>
            <a:r>
              <a:rPr lang="en-US" dirty="0" smtClean="0"/>
              <a:t>Wear your </a:t>
            </a:r>
            <a:r>
              <a:rPr lang="en-US" dirty="0" err="1" smtClean="0"/>
              <a:t>micro:bit</a:t>
            </a:r>
            <a:r>
              <a:rPr lang="en-US" dirty="0" smtClean="0"/>
              <a:t> on your wrist!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Make a Wristband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1562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457217"/>
            <a:ext cx="4530537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261942"/>
            <a:ext cx="4530537" cy="211135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49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MATERIALS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4544" y="3325883"/>
            <a:ext cx="1118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PROCEDURE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2455" y="5523871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7461" y="679205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6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344" y="2335874"/>
            <a:ext cx="565850" cy="2829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84162" y="2757645"/>
            <a:ext cx="711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Heavy paper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6485" y="2768238"/>
            <a:ext cx="6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Duct tape</a:t>
            </a:r>
          </a:p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(2in)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6786" y="2779455"/>
            <a:ext cx="512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Scissors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77124" y="2779455"/>
            <a:ext cx="686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Hot glue or Glue </a:t>
            </a:r>
            <a:r>
              <a:rPr lang="en-US" sz="800" dirty="0">
                <a:latin typeface="Tw Cen MT" charset="0"/>
                <a:ea typeface="Tw Cen MT" charset="0"/>
                <a:cs typeface="Tw Cen MT" charset="0"/>
              </a:rPr>
              <a:t>D</a:t>
            </a:r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ots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89683" y="2779455"/>
            <a:ext cx="591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Craft </a:t>
            </a:r>
          </a:p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materials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5380" l="5346" r="95912">
                        <a14:foregroundMark x1="16352" y1="29891" x2="24528" y2="33696"/>
                        <a14:foregroundMark x1="18868" y1="24457" x2="33333" y2="32609"/>
                        <a14:foregroundMark x1="36478" y1="31250" x2="42453" y2="31522"/>
                        <a14:foregroundMark x1="19811" y1="44022" x2="38050" y2="44022"/>
                        <a14:foregroundMark x1="44969" y1="43207" x2="43711" y2="49185"/>
                        <a14:foregroundMark x1="69182" y1="43750" x2="69182" y2="43750"/>
                        <a14:foregroundMark x1="12264" y1="47011" x2="17925" y2="52989"/>
                        <a14:foregroundMark x1="25157" y1="31522" x2="17610" y2="26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715" y="2086607"/>
            <a:ext cx="612370" cy="70865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923790" y="2768238"/>
            <a:ext cx="3055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mtClean="0">
                <a:latin typeface="Tw Cen MT" charset="0"/>
                <a:ea typeface="Tw Cen MT" charset="0"/>
                <a:cs typeface="Tw Cen MT" charset="0"/>
              </a:rPr>
              <a:t>or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176" y="2149369"/>
            <a:ext cx="633221" cy="5921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182" y="2204349"/>
            <a:ext cx="525740" cy="5171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6571">
                        <a14:foregroundMark x1="45206" y1="4088" x2="50385" y2="38011"/>
                        <a14:foregroundMark x1="77327" y1="8066" x2="82155" y2="39448"/>
                        <a14:foregroundMark x1="80266" y1="60000" x2="82645" y2="90387"/>
                        <a14:foregroundMark x1="93702" y1="76354" x2="92022" y2="85967"/>
                        <a14:foregroundMark x1="93912" y1="78564" x2="93142" y2="84420"/>
                        <a14:foregroundMark x1="92792" y1="64420" x2="92792" y2="64420"/>
                        <a14:foregroundMark x1="7628" y1="63204" x2="14486" y2="92818"/>
                        <a14:foregroundMark x1="8258" y1="8508" x2="15255" y2="40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9663" y="2429425"/>
            <a:ext cx="461349" cy="2921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07235" y="2775386"/>
            <a:ext cx="5917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Velcro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630" l="0" r="100000">
                        <a14:foregroundMark x1="92111" y1="24315" x2="77825" y2="70890"/>
                        <a14:foregroundMark x1="98081" y1="5137" x2="98081" y2="26370"/>
                        <a14:foregroundMark x1="82516" y1="0" x2="853" y2="63699"/>
                        <a14:backgroundMark x1="46908" y1="70890" x2="73348" y2="31849"/>
                        <a14:backgroundMark x1="97441" y1="0" x2="76759" y2="26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6311" y="2393467"/>
            <a:ext cx="502239" cy="313168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7771203" y="4356109"/>
            <a:ext cx="1807580" cy="102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229352" y="5875343"/>
            <a:ext cx="2168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Use a small amount of hot glue or a Glue Dot to secure your </a:t>
            </a:r>
            <a:r>
              <a:rPr lang="en-US" sz="1000" dirty="0" err="1" smtClean="0">
                <a:latin typeface="Tw Cen MT" charset="0"/>
                <a:ea typeface="Tw Cen MT" charset="0"/>
                <a:cs typeface="Tw Cen MT" charset="0"/>
              </a:rPr>
              <a:t>micro:bit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 to the front of the wristband.</a:t>
            </a:r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pPr algn="ctr"/>
            <a:endParaRPr lang="en-US" sz="1000" b="1" dirty="0" smtClean="0"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Attach the battery pack to the back.</a:t>
            </a:r>
          </a:p>
          <a:p>
            <a:pPr algn="ctr"/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***Hot glue placed on the back of the </a:t>
            </a:r>
            <a:r>
              <a:rPr lang="en-US" sz="800" dirty="0" err="1" smtClean="0">
                <a:latin typeface="Tw Cen MT" charset="0"/>
                <a:ea typeface="Tw Cen MT" charset="0"/>
                <a:cs typeface="Tw Cen MT" charset="0"/>
              </a:rPr>
              <a:t>micro:bit</a:t>
            </a:r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 (avoiding the pins) will not cause harm.</a:t>
            </a: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089052" y="4224101"/>
            <a:ext cx="2438694" cy="38489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535914" y="3667990"/>
            <a:ext cx="0" cy="525803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81326" y="4242544"/>
            <a:ext cx="512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9 in.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10983" y="3842893"/>
            <a:ext cx="512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2 in.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31895" y="3558276"/>
            <a:ext cx="19094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Use heavy paper or folded Duct tape to create the wristband.</a:t>
            </a:r>
          </a:p>
          <a:p>
            <a:pPr algn="r"/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pPr algn="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Decorate with craft materials.</a:t>
            </a:r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pPr algn="r"/>
            <a:endParaRPr lang="en-US" sz="1000" b="1" dirty="0" smtClean="0">
              <a:latin typeface="Tw Cen MT" charset="0"/>
              <a:ea typeface="Tw Cen MT" charset="0"/>
              <a:cs typeface="Tw Cen MT" charset="0"/>
            </a:endParaRPr>
          </a:p>
          <a:p>
            <a:pPr algn="r"/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pPr algn="r"/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02148" y="4655608"/>
            <a:ext cx="666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Front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965642" y="4643921"/>
            <a:ext cx="666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Back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23158" y="5080464"/>
            <a:ext cx="1704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Adhere Velcro fasteners. </a:t>
            </a:r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pPr algn="r"/>
            <a:endParaRPr lang="en-US" sz="1000" b="1" dirty="0" smtClean="0">
              <a:latin typeface="Tw Cen MT" charset="0"/>
              <a:ea typeface="Tw Cen MT" charset="0"/>
              <a:cs typeface="Tw Cen MT" charset="0"/>
            </a:endParaRPr>
          </a:p>
          <a:p>
            <a:pPr algn="r"/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pPr algn="r"/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44018" y="6143985"/>
            <a:ext cx="2467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Based on project from </a:t>
            </a:r>
            <a:r>
              <a:rPr lang="en-US" sz="800" smtClean="0"/>
              <a:t>Microsoft workshop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373" y="4516419"/>
            <a:ext cx="2651990" cy="7193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49" y="2311103"/>
            <a:ext cx="3359187" cy="44809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93" y="3502948"/>
            <a:ext cx="2456901" cy="7315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011" y="4536183"/>
            <a:ext cx="725487" cy="5852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54" y="5728433"/>
            <a:ext cx="1072989" cy="128636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31" y="5748411"/>
            <a:ext cx="112785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03" y="2704568"/>
            <a:ext cx="2926334" cy="26519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Make a Badge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40069" y="2260288"/>
            <a:ext cx="2863388" cy="400050"/>
          </a:xfrm>
        </p:spPr>
        <p:txBody>
          <a:bodyPr/>
          <a:lstStyle/>
          <a:p>
            <a:r>
              <a:rPr lang="en-US" dirty="0" smtClean="0"/>
              <a:t>Wear your </a:t>
            </a:r>
            <a:r>
              <a:rPr lang="en-US" dirty="0" err="1" smtClean="0"/>
              <a:t>micro:bit</a:t>
            </a:r>
            <a:r>
              <a:rPr lang="en-US" dirty="0" smtClean="0"/>
              <a:t> on </a:t>
            </a:r>
            <a:r>
              <a:rPr lang="en-US" smtClean="0"/>
              <a:t>your shirt!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Make a Badge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1562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457217"/>
            <a:ext cx="4530537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287495"/>
            <a:ext cx="4530537" cy="211135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49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MATERIALS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4544" y="3325883"/>
            <a:ext cx="1118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PROCEDURE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2455" y="5523871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6986" y="679205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7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064" y="2329569"/>
            <a:ext cx="565850" cy="2829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64847" y="2757645"/>
            <a:ext cx="7119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Craft foam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1506" y="2773150"/>
            <a:ext cx="512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Scissors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51844" y="2773150"/>
            <a:ext cx="686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Hot glue or Glue </a:t>
            </a:r>
            <a:r>
              <a:rPr lang="en-US" sz="800" dirty="0">
                <a:latin typeface="Tw Cen MT" charset="0"/>
                <a:ea typeface="Tw Cen MT" charset="0"/>
                <a:cs typeface="Tw Cen MT" charset="0"/>
              </a:rPr>
              <a:t>D</a:t>
            </a:r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ots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64403" y="2773150"/>
            <a:ext cx="591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Craft </a:t>
            </a:r>
          </a:p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materials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51205" y="5831648"/>
            <a:ext cx="3079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Add a paperclip to the back of the battery pack to clip the badge onto your shirt!</a:t>
            </a:r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To wear your badge as a necklace, poke a hole at each of the top corners and attach a string.</a:t>
            </a: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sz="800" dirty="0">
                <a:latin typeface="Tw Cen MT" charset="0"/>
                <a:ea typeface="Tw Cen MT" charset="0"/>
                <a:cs typeface="Tw Cen MT" charset="0"/>
              </a:rPr>
              <a:t>***Hot glue placed on the back of the </a:t>
            </a:r>
            <a:r>
              <a:rPr lang="en-US" sz="800" dirty="0" err="1">
                <a:latin typeface="Tw Cen MT" charset="0"/>
                <a:ea typeface="Tw Cen MT" charset="0"/>
                <a:cs typeface="Tw Cen MT" charset="0"/>
              </a:rPr>
              <a:t>micro:bit</a:t>
            </a:r>
            <a:r>
              <a:rPr lang="en-US" sz="800" dirty="0">
                <a:latin typeface="Tw Cen MT" charset="0"/>
                <a:ea typeface="Tw Cen MT" charset="0"/>
                <a:cs typeface="Tw Cen MT" charset="0"/>
              </a:rPr>
              <a:t> (avoiding the pins) will not cause harm.</a:t>
            </a:r>
          </a:p>
          <a:p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pPr algn="ctr"/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861" y="2149369"/>
            <a:ext cx="633221" cy="5921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0902" y="2198044"/>
            <a:ext cx="525740" cy="5171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6571">
                        <a14:foregroundMark x1="45206" y1="4088" x2="50385" y2="38011"/>
                        <a14:foregroundMark x1="77327" y1="8066" x2="82155" y2="39448"/>
                        <a14:foregroundMark x1="80266" y1="60000" x2="82645" y2="90387"/>
                        <a14:foregroundMark x1="93702" y1="76354" x2="92022" y2="85967"/>
                        <a14:foregroundMark x1="93912" y1="78564" x2="93142" y2="84420"/>
                        <a14:foregroundMark x1="92792" y1="64420" x2="92792" y2="64420"/>
                        <a14:foregroundMark x1="7628" y1="63204" x2="14486" y2="92818"/>
                        <a14:foregroundMark x1="8258" y1="8508" x2="15255" y2="40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4383" y="2423120"/>
            <a:ext cx="461349" cy="2921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081955" y="2769081"/>
            <a:ext cx="5917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String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890" l="0" r="94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473" y="2410703"/>
            <a:ext cx="515484" cy="3307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3967" y="2423120"/>
            <a:ext cx="313542" cy="29204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87516" y="2777327"/>
            <a:ext cx="591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Paper clip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6032" y1="48097" x2="59127" y2="77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5926" y="4407108"/>
            <a:ext cx="1935259" cy="221940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7857158" y="3283742"/>
            <a:ext cx="1720867" cy="1251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208232" y="4585587"/>
            <a:ext cx="4300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Use foam to design the shape of your badge. Decorate with craft supplies. </a:t>
            </a: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Attach your </a:t>
            </a:r>
            <a:r>
              <a:rPr lang="en-US" sz="1000" dirty="0" err="1" smtClean="0">
                <a:latin typeface="Tw Cen MT" charset="0"/>
                <a:ea typeface="Tw Cen MT" charset="0"/>
                <a:cs typeface="Tw Cen MT" charset="0"/>
              </a:rPr>
              <a:t>micro:bit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 with hot glue to the front of the badge. Connect the battery pack to the back.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423358" y="4328543"/>
            <a:ext cx="6867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mtClean="0">
                <a:latin typeface="Tw Cen MT" charset="0"/>
                <a:ea typeface="Tw Cen MT" charset="0"/>
                <a:cs typeface="Tw Cen MT" charset="0"/>
              </a:rPr>
              <a:t>BACK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66" y="3156235"/>
            <a:ext cx="1633870" cy="12254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91" y="5754156"/>
            <a:ext cx="932769" cy="120711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5096452" y="3155580"/>
            <a:ext cx="1603578" cy="1463167"/>
            <a:chOff x="5096452" y="3307980"/>
            <a:chExt cx="1603578" cy="146316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6452" y="3307980"/>
              <a:ext cx="1603578" cy="146316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07894" y="4039564"/>
              <a:ext cx="133350" cy="79654"/>
            </a:xfrm>
            <a:prstGeom prst="rect">
              <a:avLst/>
            </a:prstGeom>
            <a:solidFill>
              <a:srgbClr val="2418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000843" y="5420248"/>
            <a:ext cx="698037" cy="636916"/>
            <a:chOff x="5096452" y="3307980"/>
            <a:chExt cx="1603578" cy="146316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6452" y="3307980"/>
              <a:ext cx="1603578" cy="1463167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6007894" y="4039564"/>
              <a:ext cx="133350" cy="79654"/>
            </a:xfrm>
            <a:prstGeom prst="rect">
              <a:avLst/>
            </a:prstGeom>
            <a:solidFill>
              <a:srgbClr val="2418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card">
  <a:themeElements>
    <a:clrScheme name="micro:bit">
      <a:dk1>
        <a:srgbClr val="5F6262"/>
      </a:dk1>
      <a:lt1>
        <a:sysClr val="window" lastClr="FFFFFF"/>
      </a:lt1>
      <a:dk2>
        <a:srgbClr val="000000"/>
      </a:dk2>
      <a:lt2>
        <a:srgbClr val="FFFFFF"/>
      </a:lt2>
      <a:accent1>
        <a:srgbClr val="02EC00"/>
      </a:accent1>
      <a:accent2>
        <a:srgbClr val="44DCFF"/>
      </a:accent2>
      <a:accent3>
        <a:srgbClr val="DADB00"/>
      </a:accent3>
      <a:accent4>
        <a:srgbClr val="E73EE5"/>
      </a:accent4>
      <a:accent5>
        <a:srgbClr val="FD645C"/>
      </a:accent5>
      <a:accent6>
        <a:srgbClr val="FFCC32"/>
      </a:accent6>
      <a:hlink>
        <a:srgbClr val="128CAB"/>
      </a:hlink>
      <a:folHlink>
        <a:srgbClr val="009FC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card">
  <a:themeElements>
    <a:clrScheme name="micro:bit">
      <a:dk1>
        <a:srgbClr val="5F6262"/>
      </a:dk1>
      <a:lt1>
        <a:sysClr val="window" lastClr="FFFFFF"/>
      </a:lt1>
      <a:dk2>
        <a:srgbClr val="000000"/>
      </a:dk2>
      <a:lt2>
        <a:srgbClr val="FFFFFF"/>
      </a:lt2>
      <a:accent1>
        <a:srgbClr val="02EC00"/>
      </a:accent1>
      <a:accent2>
        <a:srgbClr val="44DCFF"/>
      </a:accent2>
      <a:accent3>
        <a:srgbClr val="DADB00"/>
      </a:accent3>
      <a:accent4>
        <a:srgbClr val="E73EE5"/>
      </a:accent4>
      <a:accent5>
        <a:srgbClr val="FD645C"/>
      </a:accent5>
      <a:accent6>
        <a:srgbClr val="FFCC32"/>
      </a:accent6>
      <a:hlink>
        <a:srgbClr val="128CAB"/>
      </a:hlink>
      <a:folHlink>
        <a:srgbClr val="009FC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dlc_DocId xmlns="f2ad5090-61a8-4b8c-ab70-68f4ff4d1933">ARM-ECM-0543388</_dlc_DocId>
    <_dlc_DocIdUrl xmlns="f2ad5090-61a8-4b8c-ab70-68f4ff4d1933">
      <Url>http://teamsites.arm.com/sites/cthub/_layouts/DocIdRedir.aspx?ID=ARM-ECM-0543388</Url>
      <Description>ARM-ECM-0543388</Description>
    </_dlc_DocIdUrl>
    <Current_x0020_Version xmlns="f2ad5090-61a8-4b8c-ab70-68f4ff4d1933">5.0</Current_x0020_Version>
    <Document_x0020_Author xmlns="f2ad5090-61a8-4b8c-ab70-68f4ff4d1933">
      <UserInfo>
        <DisplayName/>
        <AccountId xsi:nil="true"/>
        <AccountType/>
      </UserInfo>
    </Document_x0020_Author>
    <Document_x0020_Confidentiality xmlns="f2ad5090-61a8-4b8c-ab70-68f4ff4d1933">Confidential</Document_x0020_Confidentiality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RM Presentation (Confidential)" ma:contentTypeID="0x0101005C6975769EB1684CAB07571CAE07A11B04005D24418AABBAE844A6733AB35FD3BC97" ma:contentTypeVersion="22" ma:contentTypeDescription="" ma:contentTypeScope="" ma:versionID="e7f56dcce1d4d4aaa573f3f4c6c39766">
  <xsd:schema xmlns:xsd="http://www.w3.org/2001/XMLSchema" xmlns:xs="http://www.w3.org/2001/XMLSchema" xmlns:p="http://schemas.microsoft.com/office/2006/metadata/properties" xmlns:ns2="f2ad5090-61a8-4b8c-ab70-68f4ff4d1933" targetNamespace="http://schemas.microsoft.com/office/2006/metadata/properties" ma:root="true" ma:fieldsID="fe22a104bb3b0c700f139377294efc1e" ns2:_="">
    <xsd:import namespace="f2ad5090-61a8-4b8c-ab70-68f4ff4d1933"/>
    <xsd:element name="properties">
      <xsd:complexType>
        <xsd:sequence>
          <xsd:element name="documentManagement">
            <xsd:complexType>
              <xsd:all>
                <xsd:element ref="ns2:Document_x0020_Author" minOccurs="0"/>
                <xsd:element ref="ns2:Document_x0020_Confidentiality" minOccurs="0"/>
                <xsd:element ref="ns2:Current_x0020_Version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d5090-61a8-4b8c-ab70-68f4ff4d1933" elementFormDefault="qualified">
    <xsd:import namespace="http://schemas.microsoft.com/office/2006/documentManagement/types"/>
    <xsd:import namespace="http://schemas.microsoft.com/office/infopath/2007/PartnerControls"/>
    <xsd:element name="Document_x0020_Author" ma:index="2" nillable="true" ma:displayName="Document Author" ma:list="UserInfo" ma:SharePointGroup="0" ma:internalName="Document_x0020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onfidentiality" ma:index="3" nillable="true" ma:displayName="Document Confidentiality" ma:default="Confidential" ma:format="Dropdown" ma:internalName="Document_x0020_Confidentiality" ma:readOnly="false">
      <xsd:simpleType>
        <xsd:restriction base="dms:Choice">
          <xsd:enumeration value="Secret"/>
          <xsd:enumeration value="Confidential-Restricted"/>
          <xsd:enumeration value="Confidential"/>
          <xsd:enumeration value="Non-Confidential"/>
          <xsd:enumeration value="Personal"/>
        </xsd:restriction>
      </xsd:simpleType>
    </xsd:element>
    <xsd:element name="Current_x0020_Version" ma:index="6" nillable="true" ma:displayName="Current Version" ma:description="The current version number of the file in SharePoint." ma:internalName="Current_x0020_Version" ma:readOnly="false">
      <xsd:simpleType>
        <xsd:restriction base="dms:Text">
          <xsd:maxLength value="255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4" ma:displayName="Comments"/>
        <xsd:element name="keywords" minOccurs="0" maxOccurs="1" type="xsd:string" ma:index="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3E6A18-9A0A-4E27-8E6B-E388B8915A7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C777C69-0744-4BF3-8514-FB149EBD22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6E82D6-7FB8-4D99-A7B6-3C5BB1D894B9}">
  <ds:schemaRefs>
    <ds:schemaRef ds:uri="f2ad5090-61a8-4b8c-ab70-68f4ff4d193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541D840-68EF-4D0B-90DC-8911A13A2B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ad5090-61a8-4b8c-ab70-68f4ff4d1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ARM_PPT_Template_2016_Confidential</Template>
  <TotalTime>50526</TotalTime>
  <Words>568</Words>
  <Application>Microsoft Office PowerPoint</Application>
  <PresentationFormat>Custom</PresentationFormat>
  <Paragraphs>128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Tw Cen MT</vt:lpstr>
      <vt:lpstr>Title card</vt:lpstr>
      <vt:lpstr>Content card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Stuart.Waldron@arm.com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</dc:creator>
  <cp:keywords/>
  <dc:description/>
  <cp:lastModifiedBy>Hal Speed</cp:lastModifiedBy>
  <cp:revision>650</cp:revision>
  <cp:lastPrinted>2018-06-03T00:16:54Z</cp:lastPrinted>
  <dcterms:created xsi:type="dcterms:W3CDTF">2016-05-17T16:04:48Z</dcterms:created>
  <dcterms:modified xsi:type="dcterms:W3CDTF">2018-07-31T19:09:51Z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0x0101005C6975769EB1684CAB07571CAE07A11B04005D24418AABBAE844A6733AB35FD3BC97</vt:lpwstr>
  </property>
  <property fmtid="{D5CDD505-2E9C-101B-9397-08002B2CF9AE}" pid="3" name="_dlc_DocIdItemGuid">
    <vt:lpwstr>fa0faf5a-eeba-4021-a8b5-60a06c4003df</vt:lpwstr>
  </property>
  <property fmtid="{D5CDD505-2E9C-101B-9397-08002B2CF9AE}" pid="4" name="vti_description">
    <vt:lpwstr/>
  </property>
  <property fmtid="{D5CDD505-2E9C-101B-9397-08002B2CF9AE}" pid="5" name="_dlc_policyId">
    <vt:lpwstr>0x0101004E4B3E189D714F49A85ED613D6AE4F95|-1756139441</vt:lpwstr>
  </property>
  <property fmtid="{D5CDD505-2E9C-101B-9397-08002B2CF9AE}" pid="6" name="ItemRetentionFormula">
    <vt:lpwstr/>
  </property>
  <property fmtid="{D5CDD505-2E9C-101B-9397-08002B2CF9AE}" pid="7" name="_dlc_ItemStageId">
    <vt:lpwstr>1</vt:lpwstr>
  </property>
  <property fmtid="{D5CDD505-2E9C-101B-9397-08002B2CF9AE}" pid="8" name="_dlc_LastRun">
    <vt:lpwstr>08/15/2015 23:02:11</vt:lpwstr>
  </property>
  <property fmtid="{D5CDD505-2E9C-101B-9397-08002B2CF9AE}" pid="9" name="WorkflowChangePath">
    <vt:lpwstr>1069b4ef-e6f3-4ad7-8c8e-772136578697,10;</vt:lpwstr>
  </property>
  <property fmtid="{D5CDD505-2E9C-101B-9397-08002B2CF9AE}" pid="10" name="c45c40ffca3445d9bf3205a60bd2f6d6">
    <vt:lpwstr>Confidential|28d1025d-1415-4984-b35e-5b79e7d32b5c</vt:lpwstr>
  </property>
  <property fmtid="{D5CDD505-2E9C-101B-9397-08002B2CF9AE}" pid="11" name="TaxKeyword">
    <vt:lpwstr/>
  </property>
  <property fmtid="{D5CDD505-2E9C-101B-9397-08002B2CF9AE}" pid="12" name="Confidentiality">
    <vt:lpwstr>1;#Confidential|28d1025d-1415-4984-b35e-5b79e7d32b5c</vt:lpwstr>
  </property>
  <property fmtid="{D5CDD505-2E9C-101B-9397-08002B2CF9AE}" pid="13" name="Current Version">
    <vt:lpwstr>3.0</vt:lpwstr>
  </property>
  <property fmtid="{D5CDD505-2E9C-101B-9397-08002B2CF9AE}" pid="14" name="Calendar_x0020_Year">
    <vt:lpwstr>5;#2015|ee47c3e7-6a69-4f36-9adf-1007c8d399a4</vt:lpwstr>
  </property>
  <property fmtid="{D5CDD505-2E9C-101B-9397-08002B2CF9AE}" pid="15" name="Calendar Year">
    <vt:lpwstr>5;#2015|ee47c3e7-6a69-4f36-9adf-1007c8d399a4</vt:lpwstr>
  </property>
  <property fmtid="{D5CDD505-2E9C-101B-9397-08002B2CF9AE}" pid="16" name="Document Author">
    <vt:lpwstr/>
  </property>
  <property fmtid="{D5CDD505-2E9C-101B-9397-08002B2CF9AE}" pid="17" name="Document Confidentiality">
    <vt:lpwstr>Confidential</vt:lpwstr>
  </property>
  <property fmtid="{D5CDD505-2E9C-101B-9397-08002B2CF9AE}" pid="18" name="TaxCatchAll">
    <vt:lpwstr>5;#2015|ee47c3e7-6a69-4f36-9adf-1007c8d399a4;#1;#Confidential|28d1025d-1415-4984-b35e-5b79e7d32b5c</vt:lpwstr>
  </property>
  <property fmtid="{D5CDD505-2E9C-101B-9397-08002B2CF9AE}" pid="19" name="TaxKeywordTaxHTField">
    <vt:lpwstr/>
  </property>
  <property fmtid="{D5CDD505-2E9C-101B-9397-08002B2CF9AE}" pid="20" name="j60c3ced31bb40378c6254d49035d966">
    <vt:lpwstr>2015|ee47c3e7-6a69-4f36-9adf-1007c8d399a4</vt:lpwstr>
  </property>
</Properties>
</file>