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5"/>
    <p:sldMasterId id="2147483778" r:id="rId6"/>
  </p:sldMasterIdLst>
  <p:notesMasterIdLst>
    <p:notesMasterId r:id="rId14"/>
  </p:notesMasterIdLst>
  <p:handoutMasterIdLst>
    <p:handoutMasterId r:id="rId15"/>
  </p:handoutMasterIdLst>
  <p:sldIdLst>
    <p:sldId id="381" r:id="rId7"/>
    <p:sldId id="379" r:id="rId8"/>
    <p:sldId id="382" r:id="rId9"/>
    <p:sldId id="383" r:id="rId10"/>
    <p:sldId id="384" r:id="rId11"/>
    <p:sldId id="385" r:id="rId12"/>
    <p:sldId id="386" r:id="rId13"/>
  </p:sldIdLst>
  <p:sldSz cx="10058400" cy="7772400"/>
  <p:notesSz cx="9313863" cy="6858000"/>
  <p:defaultTextStyle>
    <a:defPPr>
      <a:defRPr lang="en-US"/>
    </a:defPPr>
    <a:lvl1pPr marL="0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5" userDrawn="1">
          <p15:clr>
            <a:srgbClr val="A4A3A4"/>
          </p15:clr>
        </p15:guide>
        <p15:guide id="2" pos="5662" userDrawn="1">
          <p15:clr>
            <a:srgbClr val="A4A3A4"/>
          </p15:clr>
        </p15:guide>
        <p15:guide id="3" orient="horz" pos="1023" userDrawn="1">
          <p15:clr>
            <a:srgbClr val="A4A3A4"/>
          </p15:clr>
        </p15:guide>
        <p15:guide id="4" orient="horz" pos="4351" userDrawn="1">
          <p15:clr>
            <a:srgbClr val="A4A3A4"/>
          </p15:clr>
        </p15:guide>
        <p15:guide id="5" pos="427" userDrawn="1">
          <p15:clr>
            <a:srgbClr val="A4A3A4"/>
          </p15:clr>
        </p15:guide>
        <p15:guide id="6" pos="56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Jeff" initials="BRJ" lastIdx="2" clrIdx="0"/>
  <p:cmAuthor id="7" name="Kavita Kapoor" initials="KK" lastIdx="3" clrIdx="7">
    <p:extLst/>
  </p:cmAuthor>
  <p:cmAuthor id="1" name="eploof" initials="ehp" lastIdx="68" clrIdx="1"/>
  <p:cmAuthor id="2" name="Stuart Waldron" initials="IH" lastIdx="0" clrIdx="2"/>
  <p:cmAuthor id="3" name="Stuart Waldron" initials="" lastIdx="3" clrIdx="3"/>
  <p:cmAuthor id="4" name="Zach Shelby" initials="ZS" lastIdx="1" clrIdx="4">
    <p:extLst/>
  </p:cmAuthor>
  <p:cmAuthor id="5" name="Hellen Norman" initials="HN" lastIdx="1" clrIdx="5">
    <p:extLst/>
  </p:cmAuthor>
  <p:cmAuthor id="6" name="Jonathan Austin" initials="JA" lastIdx="14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500"/>
    <a:srgbClr val="6E6E00"/>
    <a:srgbClr val="112E78"/>
    <a:srgbClr val="008077"/>
    <a:srgbClr val="802F3B"/>
    <a:srgbClr val="806919"/>
    <a:srgbClr val="126380"/>
    <a:srgbClr val="216063"/>
    <a:srgbClr val="80332E"/>
    <a:srgbClr val="731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6" autoAdjust="0"/>
    <p:restoredTop sz="96433" autoAdjust="0"/>
  </p:normalViewPr>
  <p:slideViewPr>
    <p:cSldViewPr snapToGrid="0">
      <p:cViewPr varScale="1">
        <p:scale>
          <a:sx n="100" d="100"/>
          <a:sy n="100" d="100"/>
        </p:scale>
        <p:origin x="1308" y="78"/>
      </p:cViewPr>
      <p:guideLst>
        <p:guide orient="horz" pos="4895"/>
        <p:guide pos="5662"/>
        <p:guide orient="horz" pos="1023"/>
        <p:guide orient="horz" pos="4351"/>
        <p:guide pos="427"/>
        <p:guide pos="5698"/>
      </p:guideLst>
    </p:cSldViewPr>
  </p:slideViewPr>
  <p:outlineViewPr>
    <p:cViewPr>
      <p:scale>
        <a:sx n="33" d="100"/>
        <a:sy n="33" d="100"/>
      </p:scale>
      <p:origin x="0" y="-77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096" y="-84"/>
      </p:cViewPr>
      <p:guideLst>
        <p:guide orient="horz" pos="2160"/>
        <p:guide pos="2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72D30EF-8F20-0B47-8B5D-39A8BC29E860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AD7AEC5-6202-3E49-9724-6DF855678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6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7EDD36E-1E02-F241-9611-1F1D9EAAD326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4025" y="514350"/>
            <a:ext cx="33258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1"/>
            <a:ext cx="7451090" cy="3086100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79786E7-EDAB-724E-B5AE-1BDD6B8AC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50838" indent="-350838">
              <a:buClr>
                <a:schemeClr val="accent6">
                  <a:lumMod val="50000"/>
                </a:schemeClr>
              </a:buClr>
              <a:buSzPct val="100000"/>
              <a:defRPr sz="20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51506" y="2101185"/>
            <a:ext cx="3224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Try these cards in any order: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96875" indent="-396875"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rabicPeriod"/>
              <a:defRPr sz="20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38669" y="2111420"/>
            <a:ext cx="325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Use these cards in this order: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here then any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50838" indent="-350838">
              <a:buClr>
                <a:schemeClr val="accent6">
                  <a:lumMod val="50000"/>
                </a:schemeClr>
              </a:buClr>
              <a:buSzPct val="100000"/>
              <a:defRPr sz="20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79111" y="2111420"/>
            <a:ext cx="324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Start with the first card and then</a:t>
            </a:r>
            <a:br>
              <a:rPr lang="en-US" sz="1800" b="1" dirty="0" smtClean="0">
                <a:solidFill>
                  <a:schemeClr val="accent6"/>
                </a:solidFill>
                <a:latin typeface="Tw Cen MT" panose="020B0602020104020603" pitchFamily="34" charset="0"/>
              </a:rPr>
            </a:br>
            <a:r>
              <a:rPr lang="en-US" sz="1800" b="1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try the other cards in any order: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252715" y="1104870"/>
            <a:ext cx="4104645" cy="400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 bwMode="black">
          <a:xfrm>
            <a:off x="1486215" y="217357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44533" y="1089630"/>
            <a:ext cx="4104645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43" y="6478285"/>
            <a:ext cx="422678" cy="6218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165" y="7037228"/>
            <a:ext cx="422678" cy="6218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40760" y="1270685"/>
            <a:ext cx="422678" cy="6218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789" y="577609"/>
            <a:ext cx="422678" cy="6218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White">
          <a:xfrm>
            <a:off x="457200" y="914400"/>
            <a:ext cx="9144000" cy="640080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8372" y="26462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Make a Card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11894" y="164599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1. Fold the card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 half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035156" y="16459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3. Cut along the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dashed line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8042" y="164599"/>
            <a:ext cx="162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2. Glue the backs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together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914400" y="1400175"/>
            <a:ext cx="3657600" cy="5257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01" y="141173"/>
            <a:ext cx="422678" cy="621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00" y="134118"/>
            <a:ext cx="380112" cy="5760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62" y="184863"/>
            <a:ext cx="422678" cy="540540"/>
          </a:xfrm>
          <a:prstGeom prst="rect">
            <a:avLst/>
          </a:prstGeom>
        </p:spPr>
      </p:pic>
      <p:sp>
        <p:nvSpPr>
          <p:cNvPr id="21" name="Rounded Rectangle 20"/>
          <p:cNvSpPr/>
          <p:nvPr userDrawn="1"/>
        </p:nvSpPr>
        <p:spPr>
          <a:xfrm>
            <a:off x="5528761" y="1400175"/>
            <a:ext cx="3657600" cy="5257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56095" y="6830021"/>
            <a:ext cx="1473027" cy="292337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736406" y="6822300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795652" y="6807772"/>
            <a:ext cx="1473027" cy="292337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5275963" y="6800051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7158" y="7333178"/>
            <a:ext cx="466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Inspired by Scratch Cards created by Natalie Rusk scratch.mit.edu/cards </a:t>
            </a:r>
          </a:p>
        </p:txBody>
      </p:sp>
    </p:spTree>
    <p:extLst>
      <p:ext uri="{BB962C8B-B14F-4D97-AF65-F5344CB8AC3E}">
        <p14:creationId xmlns:p14="http://schemas.microsoft.com/office/powerpoint/2010/main" val="40950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43" y="6478285"/>
            <a:ext cx="422678" cy="6218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165" y="7037228"/>
            <a:ext cx="422678" cy="6218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40760" y="1270685"/>
            <a:ext cx="422678" cy="6218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789" y="577609"/>
            <a:ext cx="422678" cy="6218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White">
          <a:xfrm>
            <a:off x="457200" y="914400"/>
            <a:ext cx="9144000" cy="640080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 bwMode="blackWhite">
          <a:xfrm>
            <a:off x="1186780" y="1916348"/>
            <a:ext cx="3200400" cy="457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56095" y="6830021"/>
            <a:ext cx="1473027" cy="292337"/>
          </a:xfrm>
          <a:prstGeom prst="rect">
            <a:avLst/>
          </a:prstGeom>
        </p:spPr>
      </p:pic>
      <p:sp>
        <p:nvSpPr>
          <p:cNvPr id="22" name="Round Same Side Corner Rectangle 21"/>
          <p:cNvSpPr/>
          <p:nvPr userDrawn="1"/>
        </p:nvSpPr>
        <p:spPr>
          <a:xfrm rot="10800000">
            <a:off x="1362120" y="2704290"/>
            <a:ext cx="2869688" cy="3647872"/>
          </a:xfrm>
          <a:prstGeom prst="round2SameRect">
            <a:avLst>
              <a:gd name="adj1" fmla="val 14543"/>
              <a:gd name="adj2" fmla="val 0"/>
            </a:avLst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6406" y="6822300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263853" y="1361334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7158" y="7333178"/>
            <a:ext cx="466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Inspired by Scratch Cards created by Natalie Rusk scratch.mit.edu/cards 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518372" y="26462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Make a Card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3111894" y="164599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1. Fold the card</a:t>
            </a:r>
            <a:b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 half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8035156" y="16459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3. Cut along the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dashed line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5488042" y="164599"/>
            <a:ext cx="162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2. Glue the backs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together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01" y="141173"/>
            <a:ext cx="422678" cy="6218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00" y="134118"/>
            <a:ext cx="380112" cy="5760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62" y="184863"/>
            <a:ext cx="422678" cy="540540"/>
          </a:xfrm>
          <a:prstGeom prst="rect">
            <a:avLst/>
          </a:prstGeom>
        </p:spPr>
      </p:pic>
      <p:sp>
        <p:nvSpPr>
          <p:cNvPr id="49" name="Rectangle 48"/>
          <p:cNvSpPr/>
          <p:nvPr userDrawn="1"/>
        </p:nvSpPr>
        <p:spPr bwMode="white">
          <a:xfrm>
            <a:off x="5047488" y="1772814"/>
            <a:ext cx="4537680" cy="552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 bwMode="blackWhite">
          <a:xfrm>
            <a:off x="2587570" y="6761630"/>
            <a:ext cx="368447" cy="36844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9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17" Type="http://schemas.microsoft.com/office/2007/relationships/hdphoto" Target="../media/hdphoto7.wdp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1.tiff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tiff"/><Relationship Id="rId5" Type="http://schemas.openxmlformats.org/officeDocument/2006/relationships/image" Target="../media/image6.tiff"/><Relationship Id="rId10" Type="http://schemas.openxmlformats.org/officeDocument/2006/relationships/image" Target="../media/image23.png"/><Relationship Id="rId4" Type="http://schemas.openxmlformats.org/officeDocument/2006/relationships/image" Target="../media/image20.tiff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microsoft.com/office/2007/relationships/hdphoto" Target="../media/hdphoto9.wdp"/><Relationship Id="rId7" Type="http://schemas.openxmlformats.org/officeDocument/2006/relationships/image" Target="../media/image36.tiff"/><Relationship Id="rId12" Type="http://schemas.openxmlformats.org/officeDocument/2006/relationships/image" Target="../media/image39.tiff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35.jpe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34.tiff"/><Relationship Id="rId9" Type="http://schemas.microsoft.com/office/2007/relationships/hdphoto" Target="../media/hdphoto11.wdp"/><Relationship Id="rId1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7.wdp"/><Relationship Id="rId18" Type="http://schemas.microsoft.com/office/2007/relationships/hdphoto" Target="../media/hdphoto20.wdp"/><Relationship Id="rId3" Type="http://schemas.microsoft.com/office/2007/relationships/hdphoto" Target="../media/hdphoto14.wdp"/><Relationship Id="rId21" Type="http://schemas.openxmlformats.org/officeDocument/2006/relationships/image" Target="../media/image50.png"/><Relationship Id="rId7" Type="http://schemas.openxmlformats.org/officeDocument/2006/relationships/image" Target="../media/image35.jpeg"/><Relationship Id="rId12" Type="http://schemas.openxmlformats.org/officeDocument/2006/relationships/image" Target="../media/image37.png"/><Relationship Id="rId17" Type="http://schemas.openxmlformats.org/officeDocument/2006/relationships/image" Target="../media/image47.png"/><Relationship Id="rId2" Type="http://schemas.openxmlformats.org/officeDocument/2006/relationships/image" Target="../media/image43.png"/><Relationship Id="rId16" Type="http://schemas.microsoft.com/office/2007/relationships/hdphoto" Target="../media/hdphoto19.wdp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tiff"/><Relationship Id="rId11" Type="http://schemas.microsoft.com/office/2007/relationships/hdphoto" Target="../media/hdphoto16.wdp"/><Relationship Id="rId5" Type="http://schemas.microsoft.com/office/2007/relationships/hdphoto" Target="../media/hdphoto15.wdp"/><Relationship Id="rId15" Type="http://schemas.openxmlformats.org/officeDocument/2006/relationships/image" Target="../media/image46.png"/><Relationship Id="rId10" Type="http://schemas.openxmlformats.org/officeDocument/2006/relationships/image" Target="../media/image38.png"/><Relationship Id="rId19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36.tiff"/><Relationship Id="rId1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Pen Cards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Pen Cards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938515" y="2728595"/>
            <a:ext cx="2865120" cy="2727325"/>
          </a:xfrm>
          <a:prstGeom prst="rect">
            <a:avLst/>
          </a:prstGeom>
        </p:spPr>
        <p:txBody>
          <a:bodyPr/>
          <a:lstStyle>
            <a:lvl1pPr marL="396875" indent="-396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SzPct val="100000"/>
              <a:buFont typeface="+mj-lt"/>
              <a:buAutoNum type="arabicPeriod"/>
              <a:defRPr sz="2000" b="1" kern="120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Back and Forth</a:t>
            </a:r>
          </a:p>
          <a:p>
            <a:r>
              <a:rPr lang="en-US" smtClean="0"/>
              <a:t>Draw a Line</a:t>
            </a:r>
          </a:p>
          <a:p>
            <a:r>
              <a:rPr lang="en-US" smtClean="0"/>
              <a:t>Special Effects</a:t>
            </a:r>
          </a:p>
          <a:p>
            <a:r>
              <a:rPr lang="en-US" smtClean="0"/>
              <a:t>Random Drawing</a:t>
            </a:r>
          </a:p>
          <a:p>
            <a:r>
              <a:rPr lang="en-US" smtClean="0"/>
              <a:t>Voting Machine</a:t>
            </a:r>
          </a:p>
          <a:p>
            <a:r>
              <a:rPr lang="en-US" smtClean="0"/>
              <a:t>Stamp and Record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387" y="2236086"/>
            <a:ext cx="3213065" cy="2484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259" y="4855757"/>
            <a:ext cx="2573319" cy="13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Back and Forth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Back and Forth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445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757707"/>
            <a:ext cx="4530537" cy="152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11625"/>
            <a:ext cx="4530537" cy="249722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6700" y="3289501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1679" y="5799826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486215" y="217357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Use the A and B buttons to move your sprite.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7866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474" l="9677" r="98387">
                        <a14:foregroundMark x1="82258" y1="43860" x2="79032" y2="45614"/>
                        <a14:foregroundMark x1="76613" y1="56140" x2="71774" y2="45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242" y="6591250"/>
            <a:ext cx="1171118" cy="538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88462" l="9449" r="96063">
                        <a14:foregroundMark x1="85827" y1="44231" x2="72441" y2="46154"/>
                        <a14:foregroundMark x1="72441" y1="44231" x2="72441" y2="44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242" y="5993707"/>
            <a:ext cx="1185867" cy="4952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94609" y="6221499"/>
            <a:ext cx="2891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Press the A and B buttons to move your sprite. 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make your sprite move up and down instead of left and right?</a:t>
            </a:r>
            <a:endParaRPr lang="en-US" sz="1000" b="1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96296" l="0" r="100000">
                        <a14:foregroundMark x1="14545" y1="14815" x2="83636" y2="94444"/>
                        <a14:foregroundMark x1="90909" y1="20370" x2="9091" y2="81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0409" y="2171533"/>
            <a:ext cx="666291" cy="654176"/>
          </a:xfrm>
          <a:prstGeom prst="rect">
            <a:avLst/>
          </a:prstGeom>
          <a:ln w="9525">
            <a:solidFill>
              <a:srgbClr val="3EDCFD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0857" y="2165309"/>
            <a:ext cx="698500" cy="660400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6657101" y="2293199"/>
            <a:ext cx="139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Add a sprite and a background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8" y="3913955"/>
            <a:ext cx="1459464" cy="1459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13" b="94355" l="4036" r="94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417" y="2910715"/>
            <a:ext cx="1664860" cy="9257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23" b="89474" l="971" r="96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163" y="3813201"/>
            <a:ext cx="1617352" cy="10442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53" b="91506" l="9859" r="96244">
                        <a14:foregroundMark x1="46948" y1="20849" x2="46948" y2="20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118" y="5169464"/>
            <a:ext cx="1053442" cy="1280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969" b="93722" l="2970" r="95545">
                        <a14:foregroundMark x1="58911" y1="16143" x2="58911" y2="1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946" y="4566198"/>
            <a:ext cx="933585" cy="1030641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3130261" y="3373591"/>
            <a:ext cx="82281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80241" y="5044823"/>
            <a:ext cx="1372833" cy="27437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678329" y="5900648"/>
            <a:ext cx="1102905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41395" y="4231132"/>
            <a:ext cx="777136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8477" y="3443389"/>
            <a:ext cx="2780896" cy="1669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54204" y="4418014"/>
            <a:ext cx="3091805" cy="13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Draw a 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Draw a 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6251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768395"/>
            <a:ext cx="4530537" cy="1517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368519"/>
            <a:ext cx="4530537" cy="2269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505840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5261" y="5845047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8367" y="679704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338444" y="2117593"/>
            <a:ext cx="2916821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Draw a line with your sprite as it moves.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158" y="2142127"/>
            <a:ext cx="865758" cy="669706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49" y="2253541"/>
            <a:ext cx="548700" cy="526304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222" y="2266171"/>
            <a:ext cx="557327" cy="501045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247582" y="2925726"/>
            <a:ext cx="2042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Connect the Pen extension.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4609" y="6221499"/>
            <a:ext cx="2891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Press the A and B buttons to move your sprite. Does it draw a line?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add a RESET block to erase the line?</a:t>
            </a:r>
            <a:endParaRPr lang="en-US" sz="1000" b="1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1988" y="5131477"/>
            <a:ext cx="8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Make your pen show up on the screen.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220033" y="4852167"/>
            <a:ext cx="0" cy="25111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720" y="2786165"/>
            <a:ext cx="2573319" cy="13343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26808" y="4486447"/>
            <a:ext cx="2475358" cy="12087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27866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307" y="3588831"/>
            <a:ext cx="2567740" cy="15417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047" y="4512370"/>
            <a:ext cx="2854818" cy="1275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6575" y="3421981"/>
            <a:ext cx="2343276" cy="1932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9547" y="6044136"/>
            <a:ext cx="1904898" cy="10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Special Effects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Special Effects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29"/>
            <a:ext cx="4530537" cy="2015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764609"/>
            <a:ext cx="4530537" cy="16342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825478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8367" y="679704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486215" y="212509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Change the color and size of your pen.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7866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9291" y="3151479"/>
            <a:ext cx="876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Activate the pen.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29211" y="3280756"/>
            <a:ext cx="34321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97524" y="5960818"/>
            <a:ext cx="225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Press the A and B buttons to change the pen.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add code to make the pen go back to its original settings?</a:t>
            </a:r>
            <a:endParaRPr lang="en-US" sz="1000" b="1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845" y="2850710"/>
            <a:ext cx="2533940" cy="3066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98876" l="974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25" y="2950315"/>
            <a:ext cx="1297516" cy="978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988" y="1918389"/>
            <a:ext cx="2728240" cy="2040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980" y="5457217"/>
            <a:ext cx="2904165" cy="2101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634" y="3724996"/>
            <a:ext cx="2988351" cy="19073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9580" y="3647073"/>
            <a:ext cx="3112865" cy="19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Random Drawing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Random Drawing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70050"/>
            <a:ext cx="4530537" cy="1828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665987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0456" y="5561589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8367" y="679704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376184" y="2093196"/>
            <a:ext cx="2873828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Make your sprite draw as it moves randomly around the stage.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8367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4494" y="3011362"/>
            <a:ext cx="876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Activate the pen.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81586" y="3147406"/>
            <a:ext cx="34321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58149" y="4399312"/>
            <a:ext cx="87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Let Scratch decide where the </a:t>
            </a:r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sprite will move.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357191" y="4862786"/>
            <a:ext cx="417842" cy="3005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52715" y="5973737"/>
            <a:ext cx="2521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Put it all together. Add the </a:t>
            </a:r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A and B buttons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to change the effects.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make your sprite draw?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839" y="3011362"/>
            <a:ext cx="2599770" cy="30402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95" y="1817318"/>
            <a:ext cx="2728240" cy="2040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939" y="3455183"/>
            <a:ext cx="3235244" cy="22999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315" y="5291171"/>
            <a:ext cx="2256883" cy="14404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740" y="6130588"/>
            <a:ext cx="2203888" cy="14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Voting Machine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Voting Machine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70050"/>
            <a:ext cx="4530537" cy="1828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665987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8367" y="679704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338445" y="2135286"/>
            <a:ext cx="2916820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your </a:t>
            </a:r>
            <a:r>
              <a:rPr lang="en-US" dirty="0" err="1" smtClean="0"/>
              <a:t>micro:bit</a:t>
            </a:r>
            <a:r>
              <a:rPr lang="en-US" dirty="0" smtClean="0"/>
              <a:t> to count responses.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1719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0" b="92701" l="1818" r="97576">
                        <a14:foregroundMark x1="87273" y1="51825" x2="3636" y2="51825"/>
                        <a14:foregroundMark x1="87879" y1="46715" x2="87879" y2="46715"/>
                        <a14:foregroundMark x1="86061" y1="72263" x2="9697" y2="75912"/>
                        <a14:foregroundMark x1="61212" y1="25547" x2="10303" y2="284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01" y="5723830"/>
            <a:ext cx="1653529" cy="1372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459" y="1972422"/>
            <a:ext cx="1104900" cy="850900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8324" y="2360900"/>
            <a:ext cx="584200" cy="508000"/>
          </a:xfrm>
          <a:prstGeom prst="rect">
            <a:avLst/>
          </a:prstGeom>
          <a:ln w="19050">
            <a:solidFill>
              <a:srgbClr val="3EDCFD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392" y="2488304"/>
            <a:ext cx="1498600" cy="279400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860111" y="3010609"/>
            <a:ext cx="998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Choose in the Blocks Palette. 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4052" y="3001723"/>
            <a:ext cx="1822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Make 2 variables and check the boxes to make them appear on the screen.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28506" y="2890050"/>
            <a:ext cx="231605" cy="28983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69334" y="2868900"/>
            <a:ext cx="197706" cy="1417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76163" y="5909095"/>
            <a:ext cx="2405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Change the variables by clicking the </a:t>
            </a:r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A button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or </a:t>
            </a:r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B button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. What do you notice on your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add a RESET script to change the numbers back to zero?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3778" y="5109896"/>
            <a:ext cx="2182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Variables will increase with each </a:t>
            </a:r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button press.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314" y="3893449"/>
            <a:ext cx="1048818" cy="11820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259" y="4036474"/>
            <a:ext cx="1014849" cy="10854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314" y="3007285"/>
            <a:ext cx="2425360" cy="9832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2" b="98714" l="521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73" y="4981117"/>
            <a:ext cx="1025282" cy="8246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41718" y="5961253"/>
            <a:ext cx="2940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88839" y="5957310"/>
            <a:ext cx="140530" cy="137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05404" y="5593870"/>
            <a:ext cx="0" cy="363440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07039" y="5571577"/>
            <a:ext cx="0" cy="363440"/>
          </a:xfrm>
          <a:prstGeom prst="straightConnector1">
            <a:avLst/>
          </a:prstGeom>
          <a:ln w="127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3507" y="3688675"/>
            <a:ext cx="2975694" cy="1825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8516" y="3598252"/>
            <a:ext cx="2609616" cy="19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Stamp and Record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Stamp and Record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375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695391"/>
            <a:ext cx="4530537" cy="1590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123514"/>
            <a:ext cx="4530537" cy="2499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7816" y="3201542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411" y="5771140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8367" y="679704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301858" y="2131043"/>
            <a:ext cx="2988203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Use the stamp function to add sprites as the voting machine advances.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1719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6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6053" l="4706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496" y="3529603"/>
            <a:ext cx="624793" cy="558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44" l="1163" r="8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54" y="3524521"/>
            <a:ext cx="677820" cy="6147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74971" y="6425963"/>
            <a:ext cx="2405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Add a RESET code and then try it out! Do stamped sprites appear?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177" y="1987432"/>
            <a:ext cx="780667" cy="601203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5430" y="2085523"/>
            <a:ext cx="584200" cy="508000"/>
          </a:xfrm>
          <a:prstGeom prst="rect">
            <a:avLst/>
          </a:prstGeom>
          <a:ln w="19050">
            <a:solidFill>
              <a:srgbClr val="3EDCFD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9189" y="2193421"/>
            <a:ext cx="1498600" cy="279400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289635" y="2585489"/>
            <a:ext cx="78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Choose in the Blocks Palette. 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424" y="2594862"/>
            <a:ext cx="1822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Make 2 variables and check the boxes to make them appear on the screen.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8230839" y="2252655"/>
            <a:ext cx="298723" cy="32097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884" y="5123162"/>
            <a:ext cx="1014849" cy="10854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079" y="3103014"/>
            <a:ext cx="1048818" cy="11820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022" y="2665015"/>
            <a:ext cx="1048818" cy="1182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00" y="2621986"/>
            <a:ext cx="1048818" cy="1182001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7305037" y="3628058"/>
            <a:ext cx="0" cy="17848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104" y="4113474"/>
            <a:ext cx="1014849" cy="10854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373" y="5340516"/>
            <a:ext cx="1014849" cy="10854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457" y="2678729"/>
            <a:ext cx="1014849" cy="10854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838" y="3628058"/>
            <a:ext cx="1014849" cy="10854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698" y="3533240"/>
            <a:ext cx="1014849" cy="10854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965" y="2860941"/>
            <a:ext cx="1048818" cy="11820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29" y="4392240"/>
            <a:ext cx="1048818" cy="11820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22" y="4392240"/>
            <a:ext cx="1048818" cy="11820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975" y="4495098"/>
            <a:ext cx="1048818" cy="11820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134" y="3944811"/>
            <a:ext cx="1048818" cy="11820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456" y="4717252"/>
            <a:ext cx="1014849" cy="10854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854" y="3869424"/>
            <a:ext cx="1014849" cy="10854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56" y="5441174"/>
            <a:ext cx="1014849" cy="10854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205" y="3609440"/>
            <a:ext cx="1014849" cy="10854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78" b="89431" l="2609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70" y="2941234"/>
            <a:ext cx="1014849" cy="108544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740" y="2659175"/>
            <a:ext cx="1048818" cy="11820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846" y="3650488"/>
            <a:ext cx="1048818" cy="118200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176" y="5154874"/>
            <a:ext cx="1048818" cy="11820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30" y="5258729"/>
            <a:ext cx="1048818" cy="11820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34" b="91549" l="7937" r="92857">
                        <a14:foregroundMark x1="51587" y1="85211" x2="67460" y2="13380"/>
                        <a14:foregroundMark x1="63492" y1="69718" x2="45238" y2="1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01" y="4395243"/>
            <a:ext cx="1048818" cy="11820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511" b="89362" l="1600" r="93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1011" y="4571007"/>
            <a:ext cx="1818134" cy="6836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2632" r="94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0617" y="4181892"/>
            <a:ext cx="1724553" cy="605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82972" y="3740434"/>
            <a:ext cx="2602389" cy="2203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5043" y="3888089"/>
            <a:ext cx="2700964" cy="17694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87242" y="5657517"/>
            <a:ext cx="1990783" cy="18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card">
  <a:themeElements>
    <a:clrScheme name="micro:bit">
      <a:dk1>
        <a:srgbClr val="5F6262"/>
      </a:dk1>
      <a:lt1>
        <a:sysClr val="window" lastClr="FFFFFF"/>
      </a:lt1>
      <a:dk2>
        <a:srgbClr val="000000"/>
      </a:dk2>
      <a:lt2>
        <a:srgbClr val="FFFFFF"/>
      </a:lt2>
      <a:accent1>
        <a:srgbClr val="02EC00"/>
      </a:accent1>
      <a:accent2>
        <a:srgbClr val="44DCFF"/>
      </a:accent2>
      <a:accent3>
        <a:srgbClr val="DADB00"/>
      </a:accent3>
      <a:accent4>
        <a:srgbClr val="E73EE5"/>
      </a:accent4>
      <a:accent5>
        <a:srgbClr val="FD645C"/>
      </a:accent5>
      <a:accent6>
        <a:srgbClr val="FFCC32"/>
      </a:accent6>
      <a:hlink>
        <a:srgbClr val="128CAB"/>
      </a:hlink>
      <a:folHlink>
        <a:srgbClr val="009F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card">
  <a:themeElements>
    <a:clrScheme name="micro:bit">
      <a:dk1>
        <a:srgbClr val="5F6262"/>
      </a:dk1>
      <a:lt1>
        <a:sysClr val="window" lastClr="FFFFFF"/>
      </a:lt1>
      <a:dk2>
        <a:srgbClr val="000000"/>
      </a:dk2>
      <a:lt2>
        <a:srgbClr val="FFFFFF"/>
      </a:lt2>
      <a:accent1>
        <a:srgbClr val="02EC00"/>
      </a:accent1>
      <a:accent2>
        <a:srgbClr val="44DCFF"/>
      </a:accent2>
      <a:accent3>
        <a:srgbClr val="DADB00"/>
      </a:accent3>
      <a:accent4>
        <a:srgbClr val="E73EE5"/>
      </a:accent4>
      <a:accent5>
        <a:srgbClr val="FD645C"/>
      </a:accent5>
      <a:accent6>
        <a:srgbClr val="FFCC32"/>
      </a:accent6>
      <a:hlink>
        <a:srgbClr val="128CAB"/>
      </a:hlink>
      <a:folHlink>
        <a:srgbClr val="009F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f2ad5090-61a8-4b8c-ab70-68f4ff4d1933">ARM-ECM-0543388</_dlc_DocId>
    <_dlc_DocIdUrl xmlns="f2ad5090-61a8-4b8c-ab70-68f4ff4d1933">
      <Url>http://teamsites.arm.com/sites/cthub/_layouts/DocIdRedir.aspx?ID=ARM-ECM-0543388</Url>
      <Description>ARM-ECM-0543388</Description>
    </_dlc_DocIdUrl>
    <Current_x0020_Version xmlns="f2ad5090-61a8-4b8c-ab70-68f4ff4d1933">5.0</Current_x0020_Version>
    <Document_x0020_Author xmlns="f2ad5090-61a8-4b8c-ab70-68f4ff4d1933">
      <UserInfo>
        <DisplayName/>
        <AccountId xsi:nil="true"/>
        <AccountType/>
      </UserInfo>
    </Document_x0020_Author>
    <Document_x0020_Confidentiality xmlns="f2ad5090-61a8-4b8c-ab70-68f4ff4d1933">Confidential</Document_x0020_Confidential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M Presentation (Confidential)" ma:contentTypeID="0x0101005C6975769EB1684CAB07571CAE07A11B04005D24418AABBAE844A6733AB35FD3BC97" ma:contentTypeVersion="22" ma:contentTypeDescription="" ma:contentTypeScope="" ma:versionID="e7f56dcce1d4d4aaa573f3f4c6c39766">
  <xsd:schema xmlns:xsd="http://www.w3.org/2001/XMLSchema" xmlns:xs="http://www.w3.org/2001/XMLSchema" xmlns:p="http://schemas.microsoft.com/office/2006/metadata/properties" xmlns:ns2="f2ad5090-61a8-4b8c-ab70-68f4ff4d1933" targetNamespace="http://schemas.microsoft.com/office/2006/metadata/properties" ma:root="true" ma:fieldsID="fe22a104bb3b0c700f139377294efc1e" ns2:_="">
    <xsd:import namespace="f2ad5090-61a8-4b8c-ab70-68f4ff4d1933"/>
    <xsd:element name="properties">
      <xsd:complexType>
        <xsd:sequence>
          <xsd:element name="documentManagement">
            <xsd:complexType>
              <xsd:all>
                <xsd:element ref="ns2:Document_x0020_Author" minOccurs="0"/>
                <xsd:element ref="ns2:Document_x0020_Confidentiality" minOccurs="0"/>
                <xsd:element ref="ns2:Current_x0020_Ver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2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3" nillable="true" ma:displayName="Document Confidentiality" ma:default="Confidential" ma:format="Dropdown" ma:internalName="Document_x0020_Confidentiality" ma:readOnly="false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Current_x0020_Version" ma:index="6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E82D6-7FB8-4D99-A7B6-3C5BB1D894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ad5090-61a8-4b8c-ab70-68f4ff4d193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777C69-0744-4BF3-8514-FB149EBD2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E6A18-9A0A-4E27-8E6B-E388B8915A7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41D840-68EF-4D0B-90DC-8911A13A2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d5090-61a8-4b8c-ab70-68f4ff4d1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ARM_PPT_Template_2016_Confidential</Template>
  <TotalTime>50032</TotalTime>
  <Words>410</Words>
  <Application>Microsoft Office PowerPoint</Application>
  <PresentationFormat>Custom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Tw Cen MT</vt:lpstr>
      <vt:lpstr>Title card</vt:lpstr>
      <vt:lpstr>Content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Stuart.Waldron@arm.com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</dc:creator>
  <cp:keywords/>
  <dc:description/>
  <cp:lastModifiedBy>Hal Speed</cp:lastModifiedBy>
  <cp:revision>632</cp:revision>
  <cp:lastPrinted>2018-06-03T00:16:54Z</cp:lastPrinted>
  <dcterms:created xsi:type="dcterms:W3CDTF">2016-05-17T16:04:48Z</dcterms:created>
  <dcterms:modified xsi:type="dcterms:W3CDTF">2018-07-31T18:36:27Z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0x0101005C6975769EB1684CAB07571CAE07A11B04005D24418AABBAE844A6733AB35FD3BC97</vt:lpwstr>
  </property>
  <property fmtid="{D5CDD505-2E9C-101B-9397-08002B2CF9AE}" pid="3" name="_dlc_DocIdItemGuid">
    <vt:lpwstr>fa0faf5a-eeba-4021-a8b5-60a06c4003df</vt:lpwstr>
  </property>
  <property fmtid="{D5CDD505-2E9C-101B-9397-08002B2CF9AE}" pid="4" name="vti_description">
    <vt:lpwstr/>
  </property>
  <property fmtid="{D5CDD505-2E9C-101B-9397-08002B2CF9AE}" pid="5" name="_dlc_policyId">
    <vt:lpwstr>0x0101004E4B3E189D714F49A85ED613D6AE4F95|-1756139441</vt:lpwstr>
  </property>
  <property fmtid="{D5CDD505-2E9C-101B-9397-08002B2CF9AE}" pid="6" name="ItemRetentionFormula">
    <vt:lpwstr/>
  </property>
  <property fmtid="{D5CDD505-2E9C-101B-9397-08002B2CF9AE}" pid="7" name="_dlc_ItemStageId">
    <vt:lpwstr>1</vt:lpwstr>
  </property>
  <property fmtid="{D5CDD505-2E9C-101B-9397-08002B2CF9AE}" pid="8" name="_dlc_LastRun">
    <vt:lpwstr>08/15/2015 23:02:11</vt:lpwstr>
  </property>
  <property fmtid="{D5CDD505-2E9C-101B-9397-08002B2CF9AE}" pid="9" name="WorkflowChangePath">
    <vt:lpwstr>1069b4ef-e6f3-4ad7-8c8e-772136578697,10;</vt:lpwstr>
  </property>
  <property fmtid="{D5CDD505-2E9C-101B-9397-08002B2CF9AE}" pid="10" name="c45c40ffca3445d9bf3205a60bd2f6d6">
    <vt:lpwstr>Confidential|28d1025d-1415-4984-b35e-5b79e7d32b5c</vt:lpwstr>
  </property>
  <property fmtid="{D5CDD505-2E9C-101B-9397-08002B2CF9AE}" pid="11" name="TaxKeyword">
    <vt:lpwstr/>
  </property>
  <property fmtid="{D5CDD505-2E9C-101B-9397-08002B2CF9AE}" pid="12" name="Confidentiality">
    <vt:lpwstr>1;#Confidential|28d1025d-1415-4984-b35e-5b79e7d32b5c</vt:lpwstr>
  </property>
  <property fmtid="{D5CDD505-2E9C-101B-9397-08002B2CF9AE}" pid="13" name="Current Version">
    <vt:lpwstr>3.0</vt:lpwstr>
  </property>
  <property fmtid="{D5CDD505-2E9C-101B-9397-08002B2CF9AE}" pid="14" name="Calendar_x0020_Year">
    <vt:lpwstr>5;#2015|ee47c3e7-6a69-4f36-9adf-1007c8d399a4</vt:lpwstr>
  </property>
  <property fmtid="{D5CDD505-2E9C-101B-9397-08002B2CF9AE}" pid="15" name="Calendar Year">
    <vt:lpwstr>5;#2015|ee47c3e7-6a69-4f36-9adf-1007c8d399a4</vt:lpwstr>
  </property>
  <property fmtid="{D5CDD505-2E9C-101B-9397-08002B2CF9AE}" pid="16" name="Document Author">
    <vt:lpwstr/>
  </property>
  <property fmtid="{D5CDD505-2E9C-101B-9397-08002B2CF9AE}" pid="17" name="Document Confidentiality">
    <vt:lpwstr>Confidential</vt:lpwstr>
  </property>
  <property fmtid="{D5CDD505-2E9C-101B-9397-08002B2CF9AE}" pid="18" name="TaxCatchAll">
    <vt:lpwstr>5;#2015|ee47c3e7-6a69-4f36-9adf-1007c8d399a4;#1;#Confidential|28d1025d-1415-4984-b35e-5b79e7d32b5c</vt:lpwstr>
  </property>
  <property fmtid="{D5CDD505-2E9C-101B-9397-08002B2CF9AE}" pid="19" name="TaxKeywordTaxHTField">
    <vt:lpwstr/>
  </property>
  <property fmtid="{D5CDD505-2E9C-101B-9397-08002B2CF9AE}" pid="20" name="j60c3ced31bb40378c6254d49035d966">
    <vt:lpwstr>2015|ee47c3e7-6a69-4f36-9adf-1007c8d399a4</vt:lpwstr>
  </property>
</Properties>
</file>