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08"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hape 3"/>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pPr lvl="0"/>
            <a:endParaRPr noProof="0"/>
          </a:p>
        </p:txBody>
      </p:sp>
    </p:spTree>
    <p:extLst>
      <p:ext uri="{BB962C8B-B14F-4D97-AF65-F5344CB8AC3E}">
        <p14:creationId xmlns:p14="http://schemas.microsoft.com/office/powerpoint/2010/main" val="1552564911"/>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Shape 51"/>
          <p:cNvSpPr>
            <a:spLocks noGrp="1" noRot="1" noChangeAspect="1"/>
          </p:cNvSpPr>
          <p:nvPr>
            <p:ph type="sldImg" idx="2"/>
          </p:nvPr>
        </p:nvSpPr>
        <p:spPr>
          <a:noFill/>
          <a:ln>
            <a:headEnd/>
            <a:tailEnd/>
          </a:ln>
        </p:spPr>
      </p:sp>
      <p:sp>
        <p:nvSpPr>
          <p:cNvPr id="15362" name="Shape 52"/>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267642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08"/>
          <p:cNvSpPr>
            <a:spLocks noGrp="1" noRot="1" noChangeAspect="1"/>
          </p:cNvSpPr>
          <p:nvPr>
            <p:ph type="sldImg" idx="2"/>
          </p:nvPr>
        </p:nvSpPr>
        <p:spPr>
          <a:noFill/>
          <a:ln>
            <a:headEnd/>
            <a:tailEnd/>
          </a:ln>
        </p:spPr>
      </p:sp>
      <p:sp>
        <p:nvSpPr>
          <p:cNvPr id="33794" name="Shape 109"/>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358371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15"/>
          <p:cNvSpPr>
            <a:spLocks noGrp="1" noRot="1" noChangeAspect="1"/>
          </p:cNvSpPr>
          <p:nvPr>
            <p:ph type="sldImg" idx="2"/>
          </p:nvPr>
        </p:nvSpPr>
        <p:spPr>
          <a:noFill/>
          <a:ln>
            <a:headEnd/>
            <a:tailEnd/>
          </a:ln>
        </p:spPr>
      </p:sp>
      <p:sp>
        <p:nvSpPr>
          <p:cNvPr id="35842" name="Shape 116"/>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216490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22"/>
          <p:cNvSpPr>
            <a:spLocks noGrp="1" noRot="1" noChangeAspect="1"/>
          </p:cNvSpPr>
          <p:nvPr>
            <p:ph type="sldImg" idx="2"/>
          </p:nvPr>
        </p:nvSpPr>
        <p:spPr>
          <a:noFill/>
          <a:ln>
            <a:headEnd/>
            <a:tailEnd/>
          </a:ln>
        </p:spPr>
      </p:sp>
      <p:sp>
        <p:nvSpPr>
          <p:cNvPr id="37890" name="Shape 123"/>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136024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28"/>
          <p:cNvSpPr>
            <a:spLocks noGrp="1" noRot="1" noChangeAspect="1"/>
          </p:cNvSpPr>
          <p:nvPr>
            <p:ph type="sldImg" idx="2"/>
          </p:nvPr>
        </p:nvSpPr>
        <p:spPr>
          <a:noFill/>
          <a:ln>
            <a:headEnd/>
            <a:tailEnd/>
          </a:ln>
        </p:spPr>
      </p:sp>
      <p:sp>
        <p:nvSpPr>
          <p:cNvPr id="39938" name="Shape 129"/>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372962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56"/>
          <p:cNvSpPr>
            <a:spLocks noGrp="1" noRot="1" noChangeAspect="1"/>
          </p:cNvSpPr>
          <p:nvPr>
            <p:ph type="sldImg" idx="2"/>
          </p:nvPr>
        </p:nvSpPr>
        <p:spPr>
          <a:noFill/>
          <a:ln>
            <a:headEnd/>
            <a:tailEnd/>
          </a:ln>
        </p:spPr>
      </p:sp>
      <p:sp>
        <p:nvSpPr>
          <p:cNvPr id="17410" name="Shape 57"/>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286048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63"/>
          <p:cNvSpPr>
            <a:spLocks noGrp="1" noRot="1" noChangeAspect="1"/>
          </p:cNvSpPr>
          <p:nvPr>
            <p:ph type="sldImg" idx="2"/>
          </p:nvPr>
        </p:nvSpPr>
        <p:spPr>
          <a:noFill/>
          <a:ln>
            <a:headEnd/>
            <a:tailEnd/>
          </a:ln>
        </p:spPr>
      </p:sp>
      <p:sp>
        <p:nvSpPr>
          <p:cNvPr id="19458" name="Shape 64"/>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24375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69"/>
          <p:cNvSpPr>
            <a:spLocks noGrp="1" noRot="1" noChangeAspect="1"/>
          </p:cNvSpPr>
          <p:nvPr>
            <p:ph type="sldImg" idx="2"/>
          </p:nvPr>
        </p:nvSpPr>
        <p:spPr>
          <a:noFill/>
          <a:ln>
            <a:headEnd/>
            <a:tailEnd/>
          </a:ln>
        </p:spPr>
      </p:sp>
      <p:sp>
        <p:nvSpPr>
          <p:cNvPr id="21506" name="Shape 70"/>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148361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75"/>
          <p:cNvSpPr>
            <a:spLocks noGrp="1" noRot="1" noChangeAspect="1"/>
          </p:cNvSpPr>
          <p:nvPr>
            <p:ph type="sldImg" idx="2"/>
          </p:nvPr>
        </p:nvSpPr>
        <p:spPr>
          <a:noFill/>
          <a:ln>
            <a:headEnd/>
            <a:tailEnd/>
          </a:ln>
        </p:spPr>
      </p:sp>
      <p:sp>
        <p:nvSpPr>
          <p:cNvPr id="23554" name="Shape 76"/>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28859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81"/>
          <p:cNvSpPr>
            <a:spLocks noGrp="1" noRot="1" noChangeAspect="1"/>
          </p:cNvSpPr>
          <p:nvPr>
            <p:ph type="sldImg" idx="2"/>
          </p:nvPr>
        </p:nvSpPr>
        <p:spPr>
          <a:noFill/>
          <a:ln>
            <a:headEnd/>
            <a:tailEnd/>
          </a:ln>
        </p:spPr>
      </p:sp>
      <p:sp>
        <p:nvSpPr>
          <p:cNvPr id="25602" name="Shape 82"/>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165954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88"/>
          <p:cNvSpPr>
            <a:spLocks noGrp="1" noRot="1" noChangeAspect="1"/>
          </p:cNvSpPr>
          <p:nvPr>
            <p:ph type="sldImg" idx="2"/>
          </p:nvPr>
        </p:nvSpPr>
        <p:spPr>
          <a:noFill/>
          <a:ln>
            <a:headEnd/>
            <a:tailEnd/>
          </a:ln>
        </p:spPr>
      </p:sp>
      <p:sp>
        <p:nvSpPr>
          <p:cNvPr id="27650" name="Shape 89"/>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353633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95"/>
          <p:cNvSpPr>
            <a:spLocks noGrp="1" noRot="1" noChangeAspect="1"/>
          </p:cNvSpPr>
          <p:nvPr>
            <p:ph type="sldImg" idx="2"/>
          </p:nvPr>
        </p:nvSpPr>
        <p:spPr>
          <a:noFill/>
          <a:ln>
            <a:headEnd/>
            <a:tailEnd/>
          </a:ln>
        </p:spPr>
      </p:sp>
      <p:sp>
        <p:nvSpPr>
          <p:cNvPr id="29698" name="Shape 96"/>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119075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02"/>
          <p:cNvSpPr>
            <a:spLocks noGrp="1" noRot="1" noChangeAspect="1"/>
          </p:cNvSpPr>
          <p:nvPr>
            <p:ph type="sldImg" idx="2"/>
          </p:nvPr>
        </p:nvSpPr>
        <p:spPr>
          <a:noFill/>
          <a:ln>
            <a:headEnd/>
            <a:tailEnd/>
          </a:ln>
        </p:spPr>
      </p:sp>
      <p:sp>
        <p:nvSpPr>
          <p:cNvPr id="31746" name="Shape 103"/>
          <p:cNvSpPr txBox="1">
            <a:spLocks noGrp="1"/>
          </p:cNvSpPr>
          <p:nvPr>
            <p:ph type="body" idx="1"/>
          </p:nvPr>
        </p:nvSpPr>
        <p:spPr bwMode="auto">
          <a:noFill/>
        </p:spPr>
        <p:txBody>
          <a:bodyPr vert="horz" wrap="square" numCol="1" compatLnSpc="1">
            <a:prstTxWarp prst="textNoShape">
              <a:avLst/>
            </a:prstTxWarp>
          </a:bodyPr>
          <a:lstStyle/>
          <a:p>
            <a:pPr>
              <a:spcBef>
                <a:spcPct val="0"/>
              </a:spcBef>
              <a:buSzTx/>
              <a:buFontTx/>
              <a:buNone/>
            </a:pPr>
            <a:endParaRPr lang="en-US" smtClean="0"/>
          </a:p>
        </p:txBody>
      </p:sp>
    </p:spTree>
    <p:extLst>
      <p:ext uri="{BB962C8B-B14F-4D97-AF65-F5344CB8AC3E}">
        <p14:creationId xmlns:p14="http://schemas.microsoft.com/office/powerpoint/2010/main" val="63648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anchor="b"/>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3FEC0C39-00D6-45FA-B4B2-97FD1F51A1B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anchor="b"/>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 name="Shape 47"/>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47FF5C90-3772-48E4-8772-EFAB42F7587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48"/>
        <p:cNvGrpSpPr/>
        <p:nvPr/>
      </p:nvGrpSpPr>
      <p:grpSpPr>
        <a:xfrm>
          <a:off x="0" y="0"/>
          <a:ext cx="0" cy="0"/>
          <a:chOff x="0" y="0"/>
          <a:chExt cx="0" cy="0"/>
        </a:xfrm>
      </p:grpSpPr>
      <p:sp>
        <p:nvSpPr>
          <p:cNvPr id="2" name="Shape 49"/>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770BE98F-784A-48C7-B338-3F2A89698C1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anchor="ctr"/>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3" name="Shape 15"/>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DB223310-30FB-4244-A625-8E2A275F4BF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 name="Shape 19"/>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547AB24C-3604-4196-94AE-74C1E09CA32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5" name="Shape 24"/>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91F9081F-966D-49C3-902B-77C3B78D359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 name="Shape 27"/>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ADD0A465-5D51-41BA-964E-D26B66E6AA0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anchor="b"/>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 name="Shape 31"/>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1DBE51BD-B329-4DBF-91DD-513B2C215D1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anchor="ctr"/>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 name="Shape 34"/>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08E8451D-5561-4C84-AB19-AD1321E0D23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35"/>
        <p:cNvGrpSpPr/>
        <p:nvPr/>
      </p:nvGrpSpPr>
      <p:grpSpPr>
        <a:xfrm>
          <a:off x="0" y="0"/>
          <a:ext cx="0" cy="0"/>
          <a:chOff x="0" y="0"/>
          <a:chExt cx="0" cy="0"/>
        </a:xfrm>
      </p:grpSpPr>
      <p:sp>
        <p:nvSpPr>
          <p:cNvPr id="5" name="Shape 36"/>
          <p:cNvSpPr>
            <a:spLocks noChangeArrowheads="1"/>
          </p:cNvSpPr>
          <p:nvPr/>
        </p:nvSpPr>
        <p:spPr bwMode="auto">
          <a:xfrm>
            <a:off x="4572000" y="0"/>
            <a:ext cx="4572000" cy="5143500"/>
          </a:xfrm>
          <a:prstGeom prst="rect">
            <a:avLst/>
          </a:prstGeom>
          <a:solidFill>
            <a:schemeClr val="tx2"/>
          </a:solidFill>
          <a:ln w="9525">
            <a:noFill/>
            <a:miter lim="800000"/>
            <a:headEnd/>
            <a:tailEnd/>
          </a:ln>
        </p:spPr>
        <p:txBody>
          <a:bodyPr lIns="91425" tIns="91425" rIns="91425" bIns="91425" anchor="ctr"/>
          <a:lstStyle/>
          <a:p>
            <a:endParaRPr lang="en-US"/>
          </a:p>
        </p:txBody>
      </p:sp>
      <p:sp>
        <p:nvSpPr>
          <p:cNvPr id="37" name="Shape 37"/>
          <p:cNvSpPr txBox="1">
            <a:spLocks noGrp="1"/>
          </p:cNvSpPr>
          <p:nvPr>
            <p:ph type="title"/>
          </p:nvPr>
        </p:nvSpPr>
        <p:spPr>
          <a:xfrm>
            <a:off x="265500" y="1233175"/>
            <a:ext cx="4045200" cy="1482300"/>
          </a:xfrm>
          <a:prstGeom prst="rect">
            <a:avLst/>
          </a:prstGeom>
        </p:spPr>
        <p:txBody>
          <a:bodyPr anchor="b"/>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anchor="ctr"/>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 name="Shape 40"/>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65FC59EA-BEEA-4E3E-B192-65FC02C6A37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anchor="ctr"/>
          <a:lstStyle>
            <a:lvl1pPr lvl="0" rtl="0">
              <a:lnSpc>
                <a:spcPct val="100000"/>
              </a:lnSpc>
              <a:spcBef>
                <a:spcPts val="0"/>
              </a:spcBef>
              <a:spcAft>
                <a:spcPts val="0"/>
              </a:spcAft>
              <a:buNone/>
              <a:defRPr/>
            </a:lvl1pPr>
          </a:lstStyle>
          <a:p>
            <a:endParaRPr/>
          </a:p>
        </p:txBody>
      </p:sp>
      <p:sp>
        <p:nvSpPr>
          <p:cNvPr id="3" name="Shape 43"/>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413C1460-8396-4138-81CD-75ABE4D26CA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7" name="Shape 7"/>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8"/>
          <p:cNvSpPr txBox="1">
            <a:spLocks noGrp="1"/>
          </p:cNvSpPr>
          <p:nvPr/>
        </p:nvSpPr>
        <p:spPr bwMode="auto">
          <a:xfrm>
            <a:off x="8472488" y="4662488"/>
            <a:ext cx="549275" cy="393700"/>
          </a:xfrm>
          <a:prstGeom prst="rect">
            <a:avLst/>
          </a:prstGeom>
          <a:noFill/>
          <a:ln w="9525">
            <a:noFill/>
            <a:miter lim="800000"/>
            <a:headEnd/>
            <a:tailEnd/>
          </a:ln>
        </p:spPr>
        <p:txBody>
          <a:bodyPr lIns="91425" tIns="91425" rIns="91425" bIns="91425" anchor="ctr"/>
          <a:lstStyle/>
          <a:p>
            <a:pPr algn="r"/>
            <a:fld id="{787A9BE0-8D01-43B1-9028-EE581C8BE056}" type="slidenum">
              <a:rPr lang="en-US" sz="1000">
                <a:solidFill>
                  <a:srgbClr val="595959"/>
                </a:solidFill>
              </a:rPr>
              <a:pPr algn="r"/>
              <a:t>‹#›</a:t>
            </a:fld>
            <a:endParaRPr lang="en-US" sz="1000">
              <a:solidFill>
                <a:srgbClr val="595959"/>
              </a:solidFill>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14338" name="Shape 54"/>
          <p:cNvSpPr txBox="1">
            <a:spLocks noGrp="1"/>
          </p:cNvSpPr>
          <p:nvPr>
            <p:ph type="ctrTitle"/>
          </p:nvPr>
        </p:nvSpPr>
        <p:spPr>
          <a:xfrm>
            <a:off x="311150" y="744538"/>
            <a:ext cx="8521700" cy="2052637"/>
          </a:xfrm>
        </p:spPr>
        <p:txBody>
          <a:bodyPr/>
          <a:lstStyle/>
          <a:p>
            <a:pPr eaLnBrk="1" hangingPunct="1">
              <a:spcBef>
                <a:spcPct val="0"/>
              </a:spcBef>
              <a:buClr>
                <a:srgbClr val="000000"/>
              </a:buClr>
              <a:buSzTx/>
            </a:pPr>
            <a:r>
              <a:rPr lang="en-US" smtClean="0">
                <a:latin typeface="Arial" charset="0"/>
                <a:cs typeface="Arial" charset="0"/>
              </a:rPr>
              <a:t>EFB VS AFB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32770" name="Shape 111"/>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smtClean="0">
                <a:latin typeface="Arial" charset="0"/>
                <a:cs typeface="Arial" charset="0"/>
              </a:rPr>
              <a:t>How did this happen?</a:t>
            </a:r>
          </a:p>
        </p:txBody>
      </p:sp>
      <p:sp>
        <p:nvSpPr>
          <p:cNvPr id="112" name="Shape 112"/>
          <p:cNvSpPr txBox="1">
            <a:spLocks noGrp="1"/>
          </p:cNvSpPr>
          <p:nvPr>
            <p:ph type="body" idx="1"/>
          </p:nvPr>
        </p:nvSpPr>
        <p:spPr>
          <a:xfrm>
            <a:off x="130025" y="992375"/>
            <a:ext cx="3999900" cy="3506700"/>
          </a:xfrm>
        </p:spPr>
        <p:txBody>
          <a:bodyPr>
            <a:noAutofit/>
          </a:bodyPr>
          <a:lstStyle/>
          <a:p>
            <a:pPr eaLnBrk="1" fontAlgn="auto" hangingPunct="1">
              <a:lnSpc>
                <a:spcPct val="115000"/>
              </a:lnSpc>
              <a:spcAft>
                <a:spcPts val="1600"/>
              </a:spcAft>
              <a:buClr>
                <a:schemeClr val="dk2"/>
              </a:buClr>
              <a:defRPr/>
            </a:pPr>
            <a:r>
              <a:rPr lang="en" sz="1800" b="1" dirty="0">
                <a:solidFill>
                  <a:schemeClr val="tx1"/>
                </a:solidFill>
                <a:sym typeface="Arial"/>
              </a:rPr>
              <a:t>EFB Transmission</a:t>
            </a:r>
          </a:p>
          <a:p>
            <a:pPr eaLnBrk="1" fontAlgn="auto" hangingPunct="1">
              <a:lnSpc>
                <a:spcPct val="115000"/>
              </a:lnSpc>
              <a:spcAft>
                <a:spcPts val="1600"/>
              </a:spcAft>
              <a:buClr>
                <a:schemeClr val="dk2"/>
              </a:buClr>
              <a:defRPr/>
            </a:pPr>
            <a:r>
              <a:rPr lang="en" sz="1100" dirty="0">
                <a:solidFill>
                  <a:schemeClr val="dk1"/>
                </a:solidFill>
                <a:highlight>
                  <a:srgbClr val="FFFFFF"/>
                </a:highlight>
                <a:sym typeface="Arial"/>
              </a:rPr>
              <a:t>The organism becomes mixed with the brood food fed to the young larva by the nurse bees, multiplies rapidly within the gut of the larva, and causes death within 4 days after egg hatch. House bees cleaning out the dead larvae from the cells distribute the organism throughout the hive. Since the honey of infected colonies and the beekeeper's equipment are undoubtedly contaminated, subsequent spread of the disease is accomplished by robber bees, exposure of contaminated honey by the beekeeper, interchange of contaminated equipment among colonies, and perhaps, to some extent, by drifting bees.</a:t>
            </a:r>
          </a:p>
          <a:p>
            <a:pPr eaLnBrk="1" fontAlgn="auto" hangingPunct="1">
              <a:lnSpc>
                <a:spcPct val="115000"/>
              </a:lnSpc>
              <a:spcAft>
                <a:spcPts val="1600"/>
              </a:spcAft>
              <a:buClr>
                <a:schemeClr val="dk2"/>
              </a:buClr>
              <a:defRPr/>
            </a:pPr>
            <a:endParaRPr sz="1200" dirty="0">
              <a:solidFill>
                <a:srgbClr val="333333"/>
              </a:solidFill>
              <a:highlight>
                <a:srgbClr val="FFFFFF"/>
              </a:highlight>
              <a:sym typeface="Arial"/>
            </a:endParaRPr>
          </a:p>
        </p:txBody>
      </p:sp>
      <p:sp>
        <p:nvSpPr>
          <p:cNvPr id="113" name="Shape 113"/>
          <p:cNvSpPr txBox="1">
            <a:spLocks noGrp="1"/>
          </p:cNvSpPr>
          <p:nvPr>
            <p:ph type="body" idx="2"/>
          </p:nvPr>
        </p:nvSpPr>
        <p:spPr>
          <a:xfrm>
            <a:off x="4832400" y="922475"/>
            <a:ext cx="3999900" cy="3646500"/>
          </a:xfrm>
        </p:spPr>
        <p:txBody>
          <a:bodyPr>
            <a:noAutofit/>
          </a:bodyPr>
          <a:lstStyle/>
          <a:p>
            <a:pPr eaLnBrk="1" fontAlgn="auto" hangingPunct="1">
              <a:lnSpc>
                <a:spcPct val="115000"/>
              </a:lnSpc>
              <a:spcAft>
                <a:spcPts val="1600"/>
              </a:spcAft>
              <a:buClr>
                <a:schemeClr val="dk2"/>
              </a:buClr>
              <a:defRPr/>
            </a:pPr>
            <a:r>
              <a:rPr lang="en" sz="1800" b="1" dirty="0">
                <a:solidFill>
                  <a:schemeClr val="tx1"/>
                </a:solidFill>
                <a:sym typeface="Arial"/>
              </a:rPr>
              <a:t>AFB Transmission</a:t>
            </a:r>
          </a:p>
          <a:p>
            <a:pPr eaLnBrk="1" fontAlgn="auto" hangingPunct="1">
              <a:lnSpc>
                <a:spcPct val="115000"/>
              </a:lnSpc>
              <a:spcAft>
                <a:spcPts val="1600"/>
              </a:spcAft>
              <a:buClr>
                <a:schemeClr val="dk2"/>
              </a:buClr>
              <a:defRPr/>
            </a:pPr>
            <a:r>
              <a:rPr lang="en" sz="1100" dirty="0">
                <a:solidFill>
                  <a:schemeClr val="dk1"/>
                </a:solidFill>
                <a:highlight>
                  <a:srgbClr val="FFFFFF"/>
                </a:highlight>
                <a:sym typeface="Arial"/>
              </a:rPr>
              <a:t>The spores are fed to young larvae by the nurse bees. They then germinate in the gut of the larva and multiply rapidly, causing the larva to die soon after it has been sealed in its cell. By the time of death of the larva, the new spores have formed. When the house bees clean out the cell containing the dead larva, these spores are distributed throughout the hive and more and more larvae become infected. The honey in an infected colony can become contaminated with spores and can be a source of infection for any bee that gains access to it. For example, as a colony becomes weak, it cannot defend itself from attacks by robber bees from strong nearby colonies; these robbers take back the contaminated honey to their own colony, continuing the cycle of infection. The beekeeper also may inadvertently spread the disease by exposing contaminated honey to other bees or by the interchange of infected equipment. Moreover, drifting bees or swarms issuing from an infected colony may spread the disease.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34818" name="Shape 118"/>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smtClean="0">
                <a:latin typeface="Arial" charset="0"/>
                <a:cs typeface="Arial" charset="0"/>
              </a:rPr>
              <a:t>Treatment</a:t>
            </a:r>
          </a:p>
        </p:txBody>
      </p:sp>
      <p:sp>
        <p:nvSpPr>
          <p:cNvPr id="119" name="Shape 119"/>
          <p:cNvSpPr txBox="1">
            <a:spLocks noGrp="1"/>
          </p:cNvSpPr>
          <p:nvPr>
            <p:ph type="body" idx="1"/>
          </p:nvPr>
        </p:nvSpPr>
        <p:spPr>
          <a:xfrm>
            <a:off x="311700" y="1247550"/>
            <a:ext cx="3999900" cy="3416400"/>
          </a:xfrm>
        </p:spPr>
        <p:txBody>
          <a:bodyPr>
            <a:noAutofit/>
          </a:bodyPr>
          <a:lstStyle/>
          <a:p>
            <a:pPr eaLnBrk="1" fontAlgn="auto" hangingPunct="1">
              <a:lnSpc>
                <a:spcPct val="115000"/>
              </a:lnSpc>
              <a:spcAft>
                <a:spcPts val="1600"/>
              </a:spcAft>
              <a:buClr>
                <a:schemeClr val="dk2"/>
              </a:buClr>
              <a:defRPr/>
            </a:pPr>
            <a:r>
              <a:rPr lang="en" dirty="0">
                <a:solidFill>
                  <a:srgbClr val="333333"/>
                </a:solidFill>
                <a:highlight>
                  <a:srgbClr val="FFFFFF"/>
                </a:highlight>
                <a:sym typeface="Arial"/>
              </a:rPr>
              <a:t> EFB</a:t>
            </a:r>
          </a:p>
          <a:p>
            <a:pPr eaLnBrk="1" fontAlgn="auto" hangingPunct="1">
              <a:lnSpc>
                <a:spcPct val="115000"/>
              </a:lnSpc>
              <a:spcAft>
                <a:spcPts val="1600"/>
              </a:spcAft>
              <a:buClr>
                <a:schemeClr val="dk2"/>
              </a:buClr>
              <a:defRPr/>
            </a:pPr>
            <a:r>
              <a:rPr lang="en" dirty="0">
                <a:solidFill>
                  <a:srgbClr val="333333"/>
                </a:solidFill>
                <a:highlight>
                  <a:srgbClr val="FFFFFF"/>
                </a:highlight>
                <a:sym typeface="Arial"/>
              </a:rPr>
              <a:t>The only product labeled for control of EFB is Terramycin (Oxytetracycline hydrochloride). If the colony is infected it is important to treat 3 times with Terramycin 5 to 7 days apart. </a:t>
            </a:r>
          </a:p>
          <a:p>
            <a:pPr eaLnBrk="1" fontAlgn="auto" hangingPunct="1">
              <a:lnSpc>
                <a:spcPct val="115000"/>
              </a:lnSpc>
              <a:spcAft>
                <a:spcPts val="1600"/>
              </a:spcAft>
              <a:buClr>
                <a:schemeClr val="dk2"/>
              </a:buClr>
              <a:defRPr/>
            </a:pPr>
            <a:r>
              <a:rPr lang="en" dirty="0">
                <a:solidFill>
                  <a:srgbClr val="333333"/>
                </a:solidFill>
                <a:highlight>
                  <a:srgbClr val="FFFFFF"/>
                </a:highlight>
                <a:sym typeface="Arial"/>
              </a:rPr>
              <a:t>Re-queening with a hygenic or high producing queen is also a treatment option. </a:t>
            </a:r>
          </a:p>
          <a:p>
            <a:pPr eaLnBrk="1" fontAlgn="auto" hangingPunct="1">
              <a:lnSpc>
                <a:spcPct val="115000"/>
              </a:lnSpc>
              <a:spcAft>
                <a:spcPts val="1600"/>
              </a:spcAft>
              <a:buClr>
                <a:schemeClr val="dk2"/>
              </a:buClr>
              <a:defRPr/>
            </a:pPr>
            <a:r>
              <a:rPr lang="en" dirty="0">
                <a:solidFill>
                  <a:srgbClr val="333333"/>
                </a:solidFill>
                <a:highlight>
                  <a:srgbClr val="FFFFFF"/>
                </a:highlight>
                <a:sym typeface="Arial"/>
              </a:rPr>
              <a:t>Shook swarm method with supplemental feeding has been shown to be effective in some cases. </a:t>
            </a:r>
          </a:p>
          <a:p>
            <a:pPr eaLnBrk="1" fontAlgn="auto" hangingPunct="1">
              <a:lnSpc>
                <a:spcPct val="115000"/>
              </a:lnSpc>
              <a:spcAft>
                <a:spcPts val="1600"/>
              </a:spcAft>
              <a:buClr>
                <a:schemeClr val="dk2"/>
              </a:buClr>
              <a:defRPr/>
            </a:pPr>
            <a:r>
              <a:rPr lang="en" dirty="0">
                <a:solidFill>
                  <a:srgbClr val="333333"/>
                </a:solidFill>
                <a:highlight>
                  <a:srgbClr val="FFFFFF"/>
                </a:highlight>
                <a:sym typeface="Arial"/>
              </a:rPr>
              <a:t>Honey super must be removed when treating with Terramycin. </a:t>
            </a:r>
          </a:p>
        </p:txBody>
      </p:sp>
      <p:sp>
        <p:nvSpPr>
          <p:cNvPr id="120" name="Shape 120"/>
          <p:cNvSpPr txBox="1">
            <a:spLocks noGrp="1"/>
          </p:cNvSpPr>
          <p:nvPr>
            <p:ph type="body" idx="2"/>
          </p:nvPr>
        </p:nvSpPr>
        <p:spPr>
          <a:xfrm>
            <a:off x="4804750" y="1145275"/>
            <a:ext cx="4178100" cy="3744300"/>
          </a:xfrm>
        </p:spPr>
        <p:txBody>
          <a:bodyPr>
            <a:noAutofit/>
          </a:bodyPr>
          <a:lstStyle/>
          <a:p>
            <a:pPr eaLnBrk="1" fontAlgn="auto" hangingPunct="1">
              <a:lnSpc>
                <a:spcPct val="115000"/>
              </a:lnSpc>
              <a:spcAft>
                <a:spcPts val="1600"/>
              </a:spcAft>
              <a:buClr>
                <a:schemeClr val="dk2"/>
              </a:buClr>
              <a:defRPr/>
            </a:pPr>
            <a:r>
              <a:rPr lang="en">
                <a:solidFill>
                  <a:srgbClr val="333333"/>
                </a:solidFill>
                <a:highlight>
                  <a:srgbClr val="FFFFFF"/>
                </a:highlight>
                <a:sym typeface="Arial"/>
              </a:rPr>
              <a:t>AFB</a:t>
            </a:r>
          </a:p>
          <a:p>
            <a:pPr eaLnBrk="1" fontAlgn="auto" hangingPunct="1">
              <a:lnSpc>
                <a:spcPct val="115000"/>
              </a:lnSpc>
              <a:spcAft>
                <a:spcPts val="1600"/>
              </a:spcAft>
              <a:buClr>
                <a:schemeClr val="dk2"/>
              </a:buClr>
              <a:defRPr/>
            </a:pPr>
            <a:r>
              <a:rPr lang="en">
                <a:solidFill>
                  <a:srgbClr val="333333"/>
                </a:solidFill>
                <a:highlight>
                  <a:srgbClr val="FFFFFF"/>
                </a:highlight>
                <a:sym typeface="Arial"/>
              </a:rPr>
              <a:t>Can not be cured! It is best to burn all colonies infected with AFB but you can manage infected colonies with antibiotics. </a:t>
            </a:r>
          </a:p>
          <a:p>
            <a:pPr eaLnBrk="1" fontAlgn="auto" hangingPunct="1">
              <a:lnSpc>
                <a:spcPct val="115000"/>
              </a:lnSpc>
              <a:spcAft>
                <a:spcPts val="1600"/>
              </a:spcAft>
              <a:buClr>
                <a:schemeClr val="dk2"/>
              </a:buClr>
              <a:defRPr/>
            </a:pPr>
            <a:r>
              <a:rPr lang="en">
                <a:solidFill>
                  <a:srgbClr val="333333"/>
                </a:solidFill>
                <a:highlight>
                  <a:srgbClr val="FFFFFF"/>
                </a:highlight>
                <a:sym typeface="Arial"/>
              </a:rPr>
              <a:t>There are two antibiotics used for management AFB: Terramycin and Tylan. If AFB is not resistant to Terramycin (oxytetracycline hydrochloride) then this antibiotic is used. If the strain of AFB is resistant to Terramycin, than Tylosine is the antibiotic used to treat the colony. </a:t>
            </a:r>
          </a:p>
          <a:p>
            <a:pPr eaLnBrk="1" fontAlgn="auto" hangingPunct="1">
              <a:lnSpc>
                <a:spcPct val="115000"/>
              </a:lnSpc>
              <a:spcAft>
                <a:spcPts val="1600"/>
              </a:spcAft>
              <a:buClr>
                <a:schemeClr val="dk2"/>
              </a:buClr>
              <a:defRPr/>
            </a:pPr>
            <a:r>
              <a:rPr lang="en">
                <a:solidFill>
                  <a:srgbClr val="333333"/>
                </a:solidFill>
                <a:highlight>
                  <a:srgbClr val="FFFFFF"/>
                </a:highlight>
                <a:sym typeface="Arial"/>
              </a:rPr>
              <a:t>Treating colonies 2 weeks prior to the nectar flow is recommended to prevent honey from being contaminated.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36866" name="Shape 125"/>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smtClean="0">
                <a:latin typeface="Arial" charset="0"/>
                <a:cs typeface="Arial" charset="0"/>
              </a:rPr>
              <a:t>Why do bees need a veterinarian?</a:t>
            </a:r>
          </a:p>
        </p:txBody>
      </p:sp>
      <p:sp>
        <p:nvSpPr>
          <p:cNvPr id="126" name="Shape 126"/>
          <p:cNvSpPr txBox="1">
            <a:spLocks noGrp="1"/>
          </p:cNvSpPr>
          <p:nvPr>
            <p:ph type="body" idx="1"/>
          </p:nvPr>
        </p:nvSpPr>
        <p:spPr>
          <a:xfrm>
            <a:off x="311150" y="1152525"/>
            <a:ext cx="8521700" cy="3416300"/>
          </a:xfrm>
        </p:spPr>
        <p:txBody>
          <a:bodyPr>
            <a:noAutofit/>
          </a:bodyPr>
          <a:lstStyle/>
          <a:p>
            <a:pPr eaLnBrk="1" fontAlgn="auto" hangingPunct="1">
              <a:lnSpc>
                <a:spcPct val="115000"/>
              </a:lnSpc>
              <a:spcAft>
                <a:spcPts val="1600"/>
              </a:spcAft>
              <a:buClr>
                <a:schemeClr val="dk2"/>
              </a:buClr>
              <a:buSzPct val="100000"/>
              <a:defRPr/>
            </a:pPr>
            <a:r>
              <a:rPr lang="en" sz="2400" b="1" dirty="0">
                <a:solidFill>
                  <a:schemeClr val="tx1"/>
                </a:solidFill>
                <a:sym typeface="Arial"/>
              </a:rPr>
              <a:t>FDA 2017 Veterinary feed directive rule.</a:t>
            </a:r>
          </a:p>
          <a:p>
            <a:pPr marL="457200" indent="-381000" eaLnBrk="1" fontAlgn="auto" hangingPunct="1">
              <a:lnSpc>
                <a:spcPct val="115000"/>
              </a:lnSpc>
              <a:spcAft>
                <a:spcPts val="1600"/>
              </a:spcAft>
              <a:buClr>
                <a:schemeClr val="dk2"/>
              </a:buClr>
              <a:buSzPct val="100000"/>
              <a:buFontTx/>
              <a:buChar char="-"/>
              <a:defRPr/>
            </a:pPr>
            <a:r>
              <a:rPr lang="en" sz="2400" b="1" dirty="0">
                <a:solidFill>
                  <a:schemeClr val="tx1"/>
                </a:solidFill>
                <a:sym typeface="Arial"/>
              </a:rPr>
              <a:t>Antibiotics should not be used for growth promotion or feed efficiency</a:t>
            </a:r>
          </a:p>
          <a:p>
            <a:pPr marL="457200" indent="-381000" eaLnBrk="1" fontAlgn="auto" hangingPunct="1">
              <a:lnSpc>
                <a:spcPct val="115000"/>
              </a:lnSpc>
              <a:spcAft>
                <a:spcPts val="1600"/>
              </a:spcAft>
              <a:buClr>
                <a:schemeClr val="dk2"/>
              </a:buClr>
              <a:buSzPct val="100000"/>
              <a:buFontTx/>
              <a:buChar char="-"/>
              <a:defRPr/>
            </a:pPr>
            <a:r>
              <a:rPr lang="en" sz="2400" b="1" dirty="0">
                <a:solidFill>
                  <a:schemeClr val="tx1"/>
                </a:solidFill>
                <a:sym typeface="Arial"/>
              </a:rPr>
              <a:t>Only therapeutic uses (no prophylactic use)</a:t>
            </a:r>
          </a:p>
          <a:p>
            <a:pPr marL="457200" indent="-381000" eaLnBrk="1" fontAlgn="auto" hangingPunct="1">
              <a:lnSpc>
                <a:spcPct val="115000"/>
              </a:lnSpc>
              <a:spcAft>
                <a:spcPts val="1600"/>
              </a:spcAft>
              <a:buClr>
                <a:schemeClr val="dk2"/>
              </a:buClr>
              <a:buSzPct val="100000"/>
              <a:buFontTx/>
              <a:buChar char="-"/>
              <a:defRPr/>
            </a:pPr>
            <a:r>
              <a:rPr lang="en" sz="2400" b="1" dirty="0">
                <a:solidFill>
                  <a:schemeClr val="tx1"/>
                </a:solidFill>
                <a:sym typeface="Arial"/>
              </a:rPr>
              <a:t>Prevention of antibiotic resistant bacteria</a:t>
            </a:r>
          </a:p>
          <a:p>
            <a:pPr eaLnBrk="1" fontAlgn="auto" hangingPunct="1">
              <a:lnSpc>
                <a:spcPct val="115000"/>
              </a:lnSpc>
              <a:spcAft>
                <a:spcPts val="1600"/>
              </a:spcAft>
              <a:buClr>
                <a:schemeClr val="dk2"/>
              </a:buClr>
              <a:buSzPct val="100000"/>
              <a:defRPr/>
            </a:pPr>
            <a:r>
              <a:rPr lang="en" sz="2400" b="1" dirty="0">
                <a:solidFill>
                  <a:schemeClr val="tx1"/>
                </a:solidFill>
                <a:sym typeface="Arial"/>
              </a:rPr>
              <a:t>More than just a writer of prescriptions</a:t>
            </a:r>
          </a:p>
          <a:p>
            <a:pPr eaLnBrk="1" fontAlgn="auto" hangingPunct="1">
              <a:lnSpc>
                <a:spcPct val="115000"/>
              </a:lnSpc>
              <a:spcAft>
                <a:spcPts val="1600"/>
              </a:spcAft>
              <a:buClr>
                <a:schemeClr val="dk2"/>
              </a:buClr>
              <a:buSzPct val="100000"/>
              <a:defRPr/>
            </a:pPr>
            <a:endParaRPr sz="2400" b="1" dirty="0">
              <a:solidFill>
                <a:schemeClr val="dk2"/>
              </a:solidFil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38914" name="Shape 131"/>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smtClean="0">
                <a:latin typeface="Arial" charset="0"/>
                <a:cs typeface="Arial" charset="0"/>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16386" name="Shape 59"/>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smtClean="0">
                <a:latin typeface="Arial" charset="0"/>
                <a:cs typeface="Arial" charset="0"/>
              </a:rPr>
              <a:t>Introduction</a:t>
            </a:r>
          </a:p>
        </p:txBody>
      </p:sp>
      <p:sp>
        <p:nvSpPr>
          <p:cNvPr id="16387" name="Shape 60"/>
          <p:cNvSpPr txBox="1">
            <a:spLocks noGrp="1"/>
          </p:cNvSpPr>
          <p:nvPr>
            <p:ph type="body" idx="1"/>
          </p:nvPr>
        </p:nvSpPr>
        <p:spPr>
          <a:xfrm>
            <a:off x="311150" y="1152525"/>
            <a:ext cx="8521700" cy="3416300"/>
          </a:xfrm>
        </p:spPr>
        <p:txBody>
          <a:bodyPr/>
          <a:lstStyle/>
          <a:p>
            <a:pPr eaLnBrk="1" hangingPunct="1">
              <a:lnSpc>
                <a:spcPct val="115000"/>
              </a:lnSpc>
              <a:spcBef>
                <a:spcPct val="0"/>
              </a:spcBef>
              <a:spcAft>
                <a:spcPts val="1600"/>
              </a:spcAft>
              <a:buClr>
                <a:srgbClr val="595959"/>
              </a:buClr>
            </a:pPr>
            <a:r>
              <a:rPr lang="en-US" sz="2400" b="1" dirty="0" smtClean="0">
                <a:solidFill>
                  <a:schemeClr val="tx1"/>
                </a:solidFill>
                <a:latin typeface="Arial" charset="0"/>
                <a:cs typeface="Arial" charset="0"/>
              </a:rPr>
              <a:t>Cathy </a:t>
            </a:r>
            <a:r>
              <a:rPr lang="en-US" sz="2400" b="1" dirty="0" err="1" smtClean="0">
                <a:solidFill>
                  <a:schemeClr val="tx1"/>
                </a:solidFill>
                <a:latin typeface="Arial" charset="0"/>
                <a:cs typeface="Arial" charset="0"/>
              </a:rPr>
              <a:t>Medbury</a:t>
            </a:r>
            <a:r>
              <a:rPr lang="en-US" sz="2400" b="1" dirty="0" smtClean="0">
                <a:solidFill>
                  <a:schemeClr val="tx1"/>
                </a:solidFill>
                <a:latin typeface="Arial" charset="0"/>
                <a:cs typeface="Arial" charset="0"/>
              </a:rPr>
              <a:t> DVM</a:t>
            </a:r>
          </a:p>
          <a:p>
            <a:pPr eaLnBrk="1" hangingPunct="1">
              <a:lnSpc>
                <a:spcPct val="115000"/>
              </a:lnSpc>
              <a:spcBef>
                <a:spcPct val="0"/>
              </a:spcBef>
              <a:spcAft>
                <a:spcPts val="1600"/>
              </a:spcAft>
              <a:buClr>
                <a:srgbClr val="595959"/>
              </a:buClr>
            </a:pPr>
            <a:r>
              <a:rPr lang="en-US" sz="2400" b="1" dirty="0" smtClean="0">
                <a:solidFill>
                  <a:schemeClr val="tx1"/>
                </a:solidFill>
                <a:latin typeface="Arial" charset="0"/>
                <a:cs typeface="Arial" charset="0"/>
              </a:rPr>
              <a:t>Oregon State University 2011</a:t>
            </a:r>
          </a:p>
          <a:p>
            <a:pPr eaLnBrk="1" hangingPunct="1">
              <a:lnSpc>
                <a:spcPct val="115000"/>
              </a:lnSpc>
              <a:spcBef>
                <a:spcPct val="0"/>
              </a:spcBef>
              <a:spcAft>
                <a:spcPts val="1600"/>
              </a:spcAft>
              <a:buClr>
                <a:srgbClr val="595959"/>
              </a:buClr>
            </a:pPr>
            <a:r>
              <a:rPr lang="en-US" sz="2400" b="1" dirty="0" smtClean="0">
                <a:solidFill>
                  <a:schemeClr val="tx1"/>
                </a:solidFill>
                <a:latin typeface="Arial" charset="0"/>
                <a:cs typeface="Arial" charset="0"/>
              </a:rPr>
              <a:t>Small Animal + Bees</a:t>
            </a:r>
          </a:p>
          <a:p>
            <a:pPr eaLnBrk="1" hangingPunct="1">
              <a:lnSpc>
                <a:spcPct val="115000"/>
              </a:lnSpc>
              <a:spcBef>
                <a:spcPct val="0"/>
              </a:spcBef>
              <a:spcAft>
                <a:spcPts val="1600"/>
              </a:spcAft>
              <a:buClr>
                <a:srgbClr val="595959"/>
              </a:buClr>
            </a:pPr>
            <a:r>
              <a:rPr lang="en-US" sz="2400" b="1" dirty="0" smtClean="0">
                <a:solidFill>
                  <a:schemeClr val="tx1"/>
                </a:solidFill>
                <a:latin typeface="Arial" charset="0"/>
                <a:cs typeface="Arial" charset="0"/>
              </a:rPr>
              <a:t>First Hive 2016</a:t>
            </a:r>
          </a:p>
          <a:p>
            <a:pPr eaLnBrk="1" hangingPunct="1">
              <a:lnSpc>
                <a:spcPct val="115000"/>
              </a:lnSpc>
              <a:spcBef>
                <a:spcPct val="0"/>
              </a:spcBef>
              <a:spcAft>
                <a:spcPts val="1600"/>
              </a:spcAft>
              <a:buClr>
                <a:srgbClr val="595959"/>
              </a:buClr>
            </a:pPr>
            <a:r>
              <a:rPr lang="en-US" sz="2400" b="1" dirty="0" smtClean="0">
                <a:solidFill>
                  <a:schemeClr val="tx1"/>
                </a:solidFill>
                <a:latin typeface="Arial" charset="0"/>
                <a:cs typeface="Arial" charset="0"/>
              </a:rPr>
              <a:t>2017 three hives in Evergreen, CO</a:t>
            </a:r>
          </a:p>
        </p:txBody>
      </p:sp>
      <p:pic>
        <p:nvPicPr>
          <p:cNvPr id="16388" name="Shape 61"/>
          <p:cNvPicPr preferRelativeResize="0">
            <a:picLocks noChangeAspect="1" noChangeArrowheads="1"/>
          </p:cNvPicPr>
          <p:nvPr/>
        </p:nvPicPr>
        <p:blipFill>
          <a:blip r:embed="rId3"/>
          <a:srcRect/>
          <a:stretch>
            <a:fillRect/>
          </a:stretch>
        </p:blipFill>
        <p:spPr bwMode="auto">
          <a:xfrm>
            <a:off x="4962525" y="511175"/>
            <a:ext cx="396398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Shape 66"/>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smtClean="0">
                <a:latin typeface="Arial" charset="0"/>
                <a:cs typeface="Arial" charset="0"/>
              </a:rPr>
              <a:t>European Foulbrood</a:t>
            </a:r>
          </a:p>
        </p:txBody>
      </p:sp>
      <p:sp>
        <p:nvSpPr>
          <p:cNvPr id="67" name="Shape 67"/>
          <p:cNvSpPr txBox="1">
            <a:spLocks noGrp="1"/>
          </p:cNvSpPr>
          <p:nvPr>
            <p:ph type="body" idx="1"/>
          </p:nvPr>
        </p:nvSpPr>
        <p:spPr>
          <a:xfrm>
            <a:off x="74100" y="1017725"/>
            <a:ext cx="8520600" cy="3416400"/>
          </a:xfrm>
        </p:spPr>
        <p:txBody>
          <a:bodyPr>
            <a:noAutofit/>
          </a:bodyPr>
          <a:lstStyle/>
          <a:p>
            <a:pPr eaLnBrk="1" fontAlgn="auto" hangingPunct="1">
              <a:lnSpc>
                <a:spcPct val="115000"/>
              </a:lnSpc>
              <a:spcAft>
                <a:spcPts val="1600"/>
              </a:spcAft>
              <a:buClr>
                <a:schemeClr val="dk2"/>
              </a:buClr>
              <a:buSzPct val="100000"/>
              <a:defRPr/>
            </a:pPr>
            <a:r>
              <a:rPr lang="en" sz="2400" b="1" dirty="0">
                <a:solidFill>
                  <a:schemeClr val="tx1"/>
                </a:solidFill>
                <a:sym typeface="Arial"/>
              </a:rPr>
              <a:t>Melissococcus plutonius</a:t>
            </a:r>
          </a:p>
          <a:p>
            <a:pPr eaLnBrk="1" fontAlgn="auto" hangingPunct="1">
              <a:lnSpc>
                <a:spcPct val="115000"/>
              </a:lnSpc>
              <a:spcAft>
                <a:spcPts val="1600"/>
              </a:spcAft>
              <a:buClr>
                <a:schemeClr val="dk2"/>
              </a:buClr>
              <a:buSzPct val="100000"/>
              <a:defRPr/>
            </a:pPr>
            <a:r>
              <a:rPr lang="en" sz="900" dirty="0">
                <a:solidFill>
                  <a:schemeClr val="dk1"/>
                </a:solidFill>
                <a:highlight>
                  <a:srgbClr val="FFFFFF"/>
                </a:highlight>
                <a:sym typeface="Arial"/>
              </a:rPr>
              <a:t> </a:t>
            </a:r>
            <a:r>
              <a:rPr lang="en" sz="1800" dirty="0">
                <a:solidFill>
                  <a:schemeClr val="dk1"/>
                </a:solidFill>
                <a:highlight>
                  <a:srgbClr val="FFFFFF"/>
                </a:highlight>
                <a:sym typeface="Arial"/>
              </a:rPr>
              <a:t>Most common in the spring when brood rearing is at its height, though usually the earliest reared brood is not affected. Sometimes the disease appears suddenly and spreads rapidly within infected colonies; at other times it spreads slowly and does little damage. As a rule, it subsides by mid- summer, but occasionally it continues to be active during summer and fall or may reappear in the fall. A good honey flow seems to hasten recovery.</a:t>
            </a:r>
          </a:p>
          <a:p>
            <a:pPr eaLnBrk="1" fontAlgn="auto" hangingPunct="1">
              <a:lnSpc>
                <a:spcPct val="115000"/>
              </a:lnSpc>
              <a:spcAft>
                <a:spcPts val="1600"/>
              </a:spcAft>
              <a:buClr>
                <a:schemeClr val="dk2"/>
              </a:buClr>
              <a:buSzPct val="100000"/>
              <a:defRPr/>
            </a:pPr>
            <a:endParaRPr sz="1800" dirty="0">
              <a:solidFill>
                <a:schemeClr val="dk1"/>
              </a:solidFill>
              <a:highlight>
                <a:srgbClr val="FFFFFF"/>
              </a:highlight>
              <a:sym typeface="Arial"/>
            </a:endParaRPr>
          </a:p>
          <a:p>
            <a:pPr eaLnBrk="1" fontAlgn="auto" hangingPunct="1">
              <a:lnSpc>
                <a:spcPct val="115000"/>
              </a:lnSpc>
              <a:spcAft>
                <a:spcPts val="1600"/>
              </a:spcAft>
              <a:buClr>
                <a:schemeClr val="dk2"/>
              </a:buClr>
              <a:buSzPct val="100000"/>
              <a:defRPr/>
            </a:pPr>
            <a:endParaRPr sz="1800" dirty="0">
              <a:solidFill>
                <a:schemeClr val="dk2"/>
              </a:solidFill>
              <a:sym typeface="Arial"/>
            </a:endParaRPr>
          </a:p>
          <a:p>
            <a:pPr eaLnBrk="1" fontAlgn="auto" hangingPunct="1">
              <a:lnSpc>
                <a:spcPct val="115000"/>
              </a:lnSpc>
              <a:spcAft>
                <a:spcPts val="1600"/>
              </a:spcAft>
              <a:buClr>
                <a:schemeClr val="dk2"/>
              </a:buClr>
              <a:buSzPct val="100000"/>
              <a:defRPr/>
            </a:pPr>
            <a:endParaRPr sz="1800" dirty="0">
              <a:solidFill>
                <a:schemeClr val="dk2"/>
              </a:solidFill>
              <a:sym typeface="Arial"/>
            </a:endParaRPr>
          </a:p>
          <a:p>
            <a:pPr eaLnBrk="1" fontAlgn="auto" hangingPunct="1">
              <a:lnSpc>
                <a:spcPct val="115000"/>
              </a:lnSpc>
              <a:spcAft>
                <a:spcPts val="1600"/>
              </a:spcAft>
              <a:buClr>
                <a:schemeClr val="dk2"/>
              </a:buClr>
              <a:buSzPct val="100000"/>
              <a:defRPr/>
            </a:pPr>
            <a:endParaRPr sz="1800" dirty="0">
              <a:solidFill>
                <a:schemeClr val="dk2"/>
              </a:solidFill>
              <a:sym typeface="Arial"/>
            </a:endParaRPr>
          </a:p>
          <a:p>
            <a:pPr eaLnBrk="1" fontAlgn="auto" hangingPunct="1">
              <a:lnSpc>
                <a:spcPct val="115000"/>
              </a:lnSpc>
              <a:spcAft>
                <a:spcPts val="1600"/>
              </a:spcAft>
              <a:buClr>
                <a:schemeClr val="dk2"/>
              </a:buClr>
              <a:buSzPct val="100000"/>
              <a:defRPr/>
            </a:pPr>
            <a:r>
              <a:rPr lang="en" sz="1800" dirty="0">
                <a:solidFill>
                  <a:schemeClr val="dk2"/>
                </a:solidFill>
                <a:sym typeface="Aria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Shape 72"/>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b="1" dirty="0" smtClean="0">
                <a:solidFill>
                  <a:srgbClr val="EEEEEE"/>
                </a:solidFill>
                <a:latin typeface="Arial" charset="0"/>
                <a:cs typeface="Arial" charset="0"/>
              </a:rPr>
              <a:t>American Foulbrood</a:t>
            </a:r>
          </a:p>
        </p:txBody>
      </p:sp>
      <p:sp>
        <p:nvSpPr>
          <p:cNvPr id="73" name="Shape 73"/>
          <p:cNvSpPr txBox="1">
            <a:spLocks noGrp="1"/>
          </p:cNvSpPr>
          <p:nvPr>
            <p:ph type="body" idx="1"/>
          </p:nvPr>
        </p:nvSpPr>
        <p:spPr/>
        <p:txBody>
          <a:bodyPr>
            <a:noAutofit/>
          </a:bodyPr>
          <a:lstStyle/>
          <a:p>
            <a:pPr eaLnBrk="1" fontAlgn="auto" hangingPunct="1">
              <a:lnSpc>
                <a:spcPct val="115000"/>
              </a:lnSpc>
              <a:spcAft>
                <a:spcPts val="1600"/>
              </a:spcAft>
              <a:buClr>
                <a:schemeClr val="dk2"/>
              </a:buClr>
              <a:buSzPct val="100000"/>
              <a:defRPr/>
            </a:pPr>
            <a:r>
              <a:rPr lang="en" sz="2400">
                <a:solidFill>
                  <a:srgbClr val="333333"/>
                </a:solidFill>
                <a:highlight>
                  <a:srgbClr val="FFFFFF"/>
                </a:highlight>
                <a:sym typeface="Arial"/>
              </a:rPr>
              <a:t>Paenibacillus larvae</a:t>
            </a:r>
          </a:p>
          <a:p>
            <a:pPr eaLnBrk="1" fontAlgn="auto" hangingPunct="1">
              <a:lnSpc>
                <a:spcPct val="115000"/>
              </a:lnSpc>
              <a:spcAft>
                <a:spcPts val="1600"/>
              </a:spcAft>
              <a:buClr>
                <a:schemeClr val="dk2"/>
              </a:buClr>
              <a:buSzPct val="100000"/>
              <a:defRPr/>
            </a:pPr>
            <a:r>
              <a:rPr lang="en" sz="900">
                <a:solidFill>
                  <a:schemeClr val="dk1"/>
                </a:solidFill>
                <a:highlight>
                  <a:srgbClr val="FFFFFF"/>
                </a:highlight>
                <a:sym typeface="Arial"/>
              </a:rPr>
              <a:t> </a:t>
            </a:r>
            <a:r>
              <a:rPr lang="en" sz="1800">
                <a:solidFill>
                  <a:schemeClr val="dk1"/>
                </a:solidFill>
                <a:highlight>
                  <a:srgbClr val="FFFFFF"/>
                </a:highlight>
                <a:sym typeface="Arial"/>
              </a:rPr>
              <a:t>One of the most widespread and the most destructive of the honey bee brood diseases. At first, the population of an infected colony is not noticeably decreased and only a few dead larvae or pupae may be present. The disease may not develop to the critical stage where it seriously weakens the colony until the following year, or it may advance rapidly and seriously weaken or kill the colony the first season.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22530" name="Shape 78"/>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smtClean="0">
                <a:latin typeface="Arial" charset="0"/>
                <a:cs typeface="Arial" charset="0"/>
              </a:rPr>
              <a:t>                           </a:t>
            </a:r>
            <a:r>
              <a:rPr lang="en-US" sz="2800" b="1" smtClean="0">
                <a:latin typeface="Arial" charset="0"/>
                <a:cs typeface="Arial" charset="0"/>
              </a:rPr>
              <a:t>AFB vs EFB</a:t>
            </a:r>
          </a:p>
        </p:txBody>
      </p:sp>
      <p:pic>
        <p:nvPicPr>
          <p:cNvPr id="22531" name="Shape 79"/>
          <p:cNvPicPr preferRelativeResize="0">
            <a:picLocks noChangeAspect="1" noChangeArrowheads="1"/>
          </p:cNvPicPr>
          <p:nvPr/>
        </p:nvPicPr>
        <p:blipFill>
          <a:blip r:embed="rId3"/>
          <a:srcRect/>
          <a:stretch>
            <a:fillRect/>
          </a:stretch>
        </p:blipFill>
        <p:spPr bwMode="auto">
          <a:xfrm>
            <a:off x="1817688" y="1017588"/>
            <a:ext cx="4722812" cy="3865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24578" name="Shape 84"/>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smtClean="0">
                <a:latin typeface="Arial" charset="0"/>
                <a:cs typeface="Arial" charset="0"/>
              </a:rPr>
              <a:t>                       Signs and symptoms</a:t>
            </a:r>
          </a:p>
        </p:txBody>
      </p:sp>
      <p:sp>
        <p:nvSpPr>
          <p:cNvPr id="85" name="Shape 85"/>
          <p:cNvSpPr txBox="1">
            <a:spLocks noGrp="1"/>
          </p:cNvSpPr>
          <p:nvPr>
            <p:ph type="body" idx="1"/>
          </p:nvPr>
        </p:nvSpPr>
        <p:spPr>
          <a:xfrm>
            <a:off x="311700" y="1152475"/>
            <a:ext cx="3999900" cy="3990900"/>
          </a:xfrm>
        </p:spPr>
        <p:txBody>
          <a:bodyPr>
            <a:noAutofit/>
          </a:bodyPr>
          <a:lstStyle/>
          <a:p>
            <a:pPr eaLnBrk="1" fontAlgn="auto" hangingPunct="1">
              <a:lnSpc>
                <a:spcPct val="115000"/>
              </a:lnSpc>
              <a:spcAft>
                <a:spcPts val="1600"/>
              </a:spcAft>
              <a:buClr>
                <a:schemeClr val="dk2"/>
              </a:buClr>
              <a:defRPr/>
            </a:pPr>
            <a:r>
              <a:rPr lang="en" sz="1800" b="1" dirty="0">
                <a:solidFill>
                  <a:schemeClr val="tx1"/>
                </a:solidFill>
                <a:sym typeface="Arial"/>
              </a:rPr>
              <a:t>EFB</a:t>
            </a:r>
          </a:p>
          <a:p>
            <a:pPr eaLnBrk="1" fontAlgn="auto" hangingPunct="1">
              <a:lnSpc>
                <a:spcPct val="115000"/>
              </a:lnSpc>
              <a:spcAft>
                <a:spcPts val="1600"/>
              </a:spcAft>
              <a:buClr>
                <a:schemeClr val="dk1"/>
              </a:buClr>
              <a:buSzPct val="91666"/>
              <a:buFont typeface="Arial"/>
              <a:buNone/>
              <a:defRPr/>
            </a:pPr>
            <a:r>
              <a:rPr lang="en" sz="1200" dirty="0">
                <a:solidFill>
                  <a:srgbClr val="333333"/>
                </a:solidFill>
                <a:highlight>
                  <a:srgbClr val="FFFFFF"/>
                </a:highlight>
                <a:sym typeface="Arial"/>
              </a:rPr>
              <a:t>Spotty brood pattern, whitish-yellow to brown larvae, curled upward or twisted.</a:t>
            </a:r>
          </a:p>
          <a:p>
            <a:pPr eaLnBrk="1" fontAlgn="auto" hangingPunct="1">
              <a:lnSpc>
                <a:spcPct val="115000"/>
              </a:lnSpc>
              <a:spcAft>
                <a:spcPts val="1600"/>
              </a:spcAft>
              <a:buClr>
                <a:schemeClr val="dk2"/>
              </a:buClr>
              <a:defRPr/>
            </a:pPr>
            <a:r>
              <a:rPr lang="en" sz="1200" dirty="0">
                <a:solidFill>
                  <a:srgbClr val="333333"/>
                </a:solidFill>
                <a:highlight>
                  <a:srgbClr val="FFFFFF"/>
                </a:highlight>
                <a:sym typeface="Arial"/>
              </a:rPr>
              <a:t>• Odors produced can be sour or fish-like, or no odor at all (different odors can come from secondary bacteria.) Scale is usually from brown to black sunken to the bottom of the cell.</a:t>
            </a:r>
          </a:p>
          <a:p>
            <a:pPr eaLnBrk="1" fontAlgn="auto" hangingPunct="1">
              <a:lnSpc>
                <a:spcPct val="115000"/>
              </a:lnSpc>
              <a:spcAft>
                <a:spcPts val="1600"/>
              </a:spcAft>
              <a:buClr>
                <a:schemeClr val="dk2"/>
              </a:buClr>
              <a:defRPr/>
            </a:pPr>
            <a:r>
              <a:rPr lang="en" sz="1200" dirty="0">
                <a:solidFill>
                  <a:srgbClr val="333333"/>
                </a:solidFill>
                <a:highlight>
                  <a:srgbClr val="FFFFFF"/>
                </a:highlight>
                <a:sym typeface="Arial"/>
              </a:rPr>
              <a:t>• Deflated larvae in the bottom of the cell with a defined tracheal system (usually greyish to brown in color with white trachea.)</a:t>
            </a:r>
          </a:p>
          <a:p>
            <a:pPr eaLnBrk="1" fontAlgn="auto" hangingPunct="1">
              <a:lnSpc>
                <a:spcPct val="115000"/>
              </a:lnSpc>
              <a:spcAft>
                <a:spcPts val="1600"/>
              </a:spcAft>
              <a:buClr>
                <a:schemeClr val="dk2"/>
              </a:buClr>
              <a:defRPr/>
            </a:pPr>
            <a:r>
              <a:rPr lang="en" sz="1200" dirty="0">
                <a:solidFill>
                  <a:srgbClr val="333333"/>
                </a:solidFill>
                <a:highlight>
                  <a:srgbClr val="FFFFFF"/>
                </a:highlight>
                <a:sym typeface="Arial"/>
              </a:rPr>
              <a:t>• Outside frames of the brood nest are usually infected first.</a:t>
            </a:r>
          </a:p>
          <a:p>
            <a:pPr eaLnBrk="1" fontAlgn="auto" hangingPunct="1">
              <a:lnSpc>
                <a:spcPct val="115000"/>
              </a:lnSpc>
              <a:spcAft>
                <a:spcPts val="1600"/>
              </a:spcAft>
              <a:buClr>
                <a:schemeClr val="dk1"/>
              </a:buClr>
              <a:buSzPct val="91666"/>
              <a:buFont typeface="Arial"/>
              <a:buNone/>
              <a:defRPr/>
            </a:pPr>
            <a:r>
              <a:rPr lang="en" sz="1200" dirty="0">
                <a:solidFill>
                  <a:srgbClr val="333333"/>
                </a:solidFill>
                <a:highlight>
                  <a:srgbClr val="FFFFFF"/>
                </a:highlight>
                <a:sym typeface="Arial"/>
              </a:rPr>
              <a:t>• Sometimes ropes stretching up to 1.5 cm.</a:t>
            </a:r>
          </a:p>
        </p:txBody>
      </p:sp>
      <p:sp>
        <p:nvSpPr>
          <p:cNvPr id="86" name="Shape 86"/>
          <p:cNvSpPr txBox="1">
            <a:spLocks noGrp="1"/>
          </p:cNvSpPr>
          <p:nvPr>
            <p:ph type="body" idx="2"/>
          </p:nvPr>
        </p:nvSpPr>
        <p:spPr>
          <a:xfrm>
            <a:off x="4706600" y="1152475"/>
            <a:ext cx="3999900" cy="3723900"/>
          </a:xfrm>
        </p:spPr>
        <p:txBody>
          <a:bodyPr>
            <a:noAutofit/>
          </a:bodyPr>
          <a:lstStyle/>
          <a:p>
            <a:pPr eaLnBrk="1" fontAlgn="auto" hangingPunct="1">
              <a:lnSpc>
                <a:spcPct val="115000"/>
              </a:lnSpc>
              <a:spcAft>
                <a:spcPts val="1600"/>
              </a:spcAft>
              <a:buClr>
                <a:schemeClr val="dk2"/>
              </a:buClr>
              <a:defRPr/>
            </a:pPr>
            <a:r>
              <a:rPr lang="en" sz="1800" b="1" dirty="0">
                <a:solidFill>
                  <a:schemeClr val="tx1"/>
                </a:solidFill>
                <a:sym typeface="Arial"/>
              </a:rPr>
              <a:t>AFB</a:t>
            </a:r>
          </a:p>
          <a:p>
            <a:pPr eaLnBrk="1" fontAlgn="auto" hangingPunct="1">
              <a:lnSpc>
                <a:spcPct val="115000"/>
              </a:lnSpc>
              <a:spcAft>
                <a:spcPts val="1600"/>
              </a:spcAft>
              <a:buClr>
                <a:schemeClr val="dk1"/>
              </a:buClr>
              <a:buSzPct val="91666"/>
              <a:buFont typeface="Arial"/>
              <a:buNone/>
              <a:defRPr/>
            </a:pPr>
            <a:r>
              <a:rPr lang="en" sz="1200" dirty="0">
                <a:solidFill>
                  <a:srgbClr val="333333"/>
                </a:solidFill>
                <a:highlight>
                  <a:srgbClr val="FFFFFF"/>
                </a:highlight>
                <a:sym typeface="Arial"/>
              </a:rPr>
              <a:t> Spotty brood pattern, perforated sealed brood with coffee brown larvae inside, sunken sealed brood, coffee brown larvae sunken to the bottom of the cell.</a:t>
            </a:r>
          </a:p>
          <a:p>
            <a:pPr eaLnBrk="1" fontAlgn="auto" hangingPunct="1">
              <a:lnSpc>
                <a:spcPct val="115000"/>
              </a:lnSpc>
              <a:spcAft>
                <a:spcPts val="1600"/>
              </a:spcAft>
              <a:buClr>
                <a:schemeClr val="dk1"/>
              </a:buClr>
              <a:buSzPct val="91666"/>
              <a:buFont typeface="Arial"/>
              <a:buNone/>
              <a:defRPr/>
            </a:pPr>
            <a:r>
              <a:rPr lang="en" sz="1200" dirty="0">
                <a:solidFill>
                  <a:srgbClr val="333333"/>
                </a:solidFill>
                <a:highlight>
                  <a:srgbClr val="FFFFFF"/>
                </a:highlight>
                <a:sym typeface="Arial"/>
              </a:rPr>
              <a:t>• Moisture on sunken sealed brood, protruding pupal tongue (rare), and rotting smell (compared to rotting meat or sulfurous chicken house).</a:t>
            </a:r>
          </a:p>
          <a:p>
            <a:pPr eaLnBrk="1" fontAlgn="auto" hangingPunct="1">
              <a:lnSpc>
                <a:spcPct val="115000"/>
              </a:lnSpc>
              <a:spcAft>
                <a:spcPts val="1600"/>
              </a:spcAft>
              <a:buClr>
                <a:schemeClr val="dk1"/>
              </a:buClr>
              <a:buSzPct val="91666"/>
              <a:buFont typeface="Arial"/>
              <a:buNone/>
              <a:defRPr/>
            </a:pPr>
            <a:r>
              <a:rPr lang="en" sz="1200" dirty="0">
                <a:solidFill>
                  <a:srgbClr val="333333"/>
                </a:solidFill>
                <a:highlight>
                  <a:srgbClr val="FFFFFF"/>
                </a:highlight>
                <a:sym typeface="Arial"/>
              </a:rPr>
              <a:t>• Light to dark brown to black scale that is hard to remove.</a:t>
            </a:r>
          </a:p>
          <a:p>
            <a:pPr eaLnBrk="1" fontAlgn="auto" hangingPunct="1">
              <a:lnSpc>
                <a:spcPct val="115000"/>
              </a:lnSpc>
              <a:spcAft>
                <a:spcPts val="1600"/>
              </a:spcAft>
              <a:buClr>
                <a:schemeClr val="dk1"/>
              </a:buClr>
              <a:buSzPct val="91666"/>
              <a:buFont typeface="Arial"/>
              <a:buNone/>
              <a:defRPr/>
            </a:pPr>
            <a:r>
              <a:rPr lang="en" sz="1200" dirty="0">
                <a:solidFill>
                  <a:srgbClr val="333333"/>
                </a:solidFill>
                <a:highlight>
                  <a:srgbClr val="FFFFFF"/>
                </a:highlight>
                <a:sym typeface="Arial"/>
              </a:rPr>
              <a:t>• Often colonies next to infected colonies will show symptoms of the disease.</a:t>
            </a:r>
          </a:p>
          <a:p>
            <a:pPr eaLnBrk="1" fontAlgn="auto" hangingPunct="1">
              <a:lnSpc>
                <a:spcPct val="115000"/>
              </a:lnSpc>
              <a:spcAft>
                <a:spcPts val="1600"/>
              </a:spcAft>
              <a:buClr>
                <a:schemeClr val="dk2"/>
              </a:buClr>
              <a:defRPr/>
            </a:pPr>
            <a:r>
              <a:rPr lang="en" sz="1200" dirty="0">
                <a:solidFill>
                  <a:srgbClr val="333333"/>
                </a:solidFill>
                <a:highlight>
                  <a:srgbClr val="FFFFFF"/>
                </a:highlight>
                <a:sym typeface="Arial"/>
              </a:rPr>
              <a:t>• Larvae rope at least 2 cm.</a:t>
            </a:r>
          </a:p>
          <a:p>
            <a:pPr eaLnBrk="1" fontAlgn="auto" hangingPunct="1">
              <a:lnSpc>
                <a:spcPct val="115000"/>
              </a:lnSpc>
              <a:spcAft>
                <a:spcPts val="1600"/>
              </a:spcAft>
              <a:buClr>
                <a:schemeClr val="dk2"/>
              </a:buClr>
              <a:defRPr/>
            </a:pPr>
            <a:endParaRPr dirty="0">
              <a:solidFill>
                <a:schemeClr val="dk2"/>
              </a:solidFil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26626" name="Shape 91"/>
          <p:cNvSpPr txBox="1">
            <a:spLocks noGrp="1"/>
          </p:cNvSpPr>
          <p:nvPr>
            <p:ph type="title"/>
          </p:nvPr>
        </p:nvSpPr>
        <p:spPr>
          <a:xfrm>
            <a:off x="311150" y="388938"/>
            <a:ext cx="8521700" cy="573087"/>
          </a:xfrm>
        </p:spPr>
        <p:txBody>
          <a:bodyPr/>
          <a:lstStyle/>
          <a:p>
            <a:pPr eaLnBrk="1" hangingPunct="1">
              <a:spcBef>
                <a:spcPct val="0"/>
              </a:spcBef>
              <a:buClr>
                <a:srgbClr val="000000"/>
              </a:buClr>
            </a:pPr>
            <a:r>
              <a:rPr lang="en-US" sz="2800" smtClean="0">
                <a:latin typeface="Arial" charset="0"/>
                <a:cs typeface="Arial" charset="0"/>
              </a:rPr>
              <a:t>Diagnostics</a:t>
            </a:r>
          </a:p>
        </p:txBody>
      </p:sp>
      <p:sp>
        <p:nvSpPr>
          <p:cNvPr id="26627" name="Shape 92"/>
          <p:cNvSpPr txBox="1">
            <a:spLocks noGrp="1"/>
          </p:cNvSpPr>
          <p:nvPr>
            <p:ph type="body" idx="1"/>
          </p:nvPr>
        </p:nvSpPr>
        <p:spPr>
          <a:xfrm>
            <a:off x="61913" y="1152525"/>
            <a:ext cx="4946650" cy="3416300"/>
          </a:xfrm>
        </p:spPr>
        <p:txBody>
          <a:bodyPr/>
          <a:lstStyle/>
          <a:p>
            <a:pPr eaLnBrk="1" hangingPunct="1">
              <a:lnSpc>
                <a:spcPct val="115000"/>
              </a:lnSpc>
              <a:spcBef>
                <a:spcPct val="0"/>
              </a:spcBef>
              <a:spcAft>
                <a:spcPts val="1600"/>
              </a:spcAft>
              <a:buClr>
                <a:srgbClr val="595959"/>
              </a:buClr>
            </a:pPr>
            <a:r>
              <a:rPr lang="en-US" sz="1800" b="1" dirty="0" smtClean="0">
                <a:solidFill>
                  <a:schemeClr val="tx1"/>
                </a:solidFill>
                <a:latin typeface="Arial" charset="0"/>
                <a:cs typeface="Arial" charset="0"/>
              </a:rPr>
              <a:t>At home test sticks - any color equals positive</a:t>
            </a:r>
          </a:p>
          <a:p>
            <a:pPr eaLnBrk="1" hangingPunct="1">
              <a:lnSpc>
                <a:spcPct val="115000"/>
              </a:lnSpc>
              <a:spcBef>
                <a:spcPct val="0"/>
              </a:spcBef>
              <a:spcAft>
                <a:spcPts val="1600"/>
              </a:spcAft>
              <a:buClr>
                <a:srgbClr val="000000"/>
              </a:buClr>
              <a:buSzPct val="61000"/>
            </a:pPr>
            <a:r>
              <a:rPr lang="en-US" sz="1800" b="1" dirty="0" smtClean="0">
                <a:solidFill>
                  <a:schemeClr val="tx1"/>
                </a:solidFill>
                <a:latin typeface="Arial" charset="0"/>
                <a:cs typeface="Arial" charset="0"/>
              </a:rPr>
              <a:t>Send in samples to USDA for testing</a:t>
            </a:r>
          </a:p>
          <a:p>
            <a:pPr eaLnBrk="1" hangingPunct="1">
              <a:lnSpc>
                <a:spcPct val="115000"/>
              </a:lnSpc>
              <a:spcBef>
                <a:spcPct val="0"/>
              </a:spcBef>
              <a:spcAft>
                <a:spcPts val="1600"/>
              </a:spcAft>
              <a:buClr>
                <a:srgbClr val="000000"/>
              </a:buClr>
              <a:buSzPct val="61000"/>
            </a:pPr>
            <a:r>
              <a:rPr lang="en-US" sz="1800" b="1" dirty="0" smtClean="0">
                <a:solidFill>
                  <a:schemeClr val="tx1"/>
                </a:solidFill>
                <a:latin typeface="Arial" charset="0"/>
                <a:cs typeface="Arial" charset="0"/>
              </a:rPr>
              <a:t>http://www.ars.usda.gov/Services/docs.htm?docid=2882</a:t>
            </a:r>
          </a:p>
          <a:p>
            <a:pPr eaLnBrk="1" hangingPunct="1">
              <a:lnSpc>
                <a:spcPct val="115000"/>
              </a:lnSpc>
              <a:spcBef>
                <a:spcPct val="0"/>
              </a:spcBef>
              <a:spcAft>
                <a:spcPts val="1600"/>
              </a:spcAft>
              <a:buClr>
                <a:srgbClr val="595959"/>
              </a:buClr>
            </a:pPr>
            <a:endParaRPr lang="en-US" sz="1800" b="1" dirty="0" smtClean="0">
              <a:solidFill>
                <a:srgbClr val="595959"/>
              </a:solidFill>
              <a:latin typeface="Arial" charset="0"/>
              <a:cs typeface="Arial" charset="0"/>
            </a:endParaRPr>
          </a:p>
        </p:txBody>
      </p:sp>
      <p:pic>
        <p:nvPicPr>
          <p:cNvPr id="26628" name="Shape 93"/>
          <p:cNvPicPr preferRelativeResize="0">
            <a:picLocks noChangeAspect="1" noChangeArrowheads="1"/>
          </p:cNvPicPr>
          <p:nvPr/>
        </p:nvPicPr>
        <p:blipFill>
          <a:blip r:embed="rId3"/>
          <a:srcRect/>
          <a:stretch>
            <a:fillRect/>
          </a:stretch>
        </p:blipFill>
        <p:spPr bwMode="auto">
          <a:xfrm>
            <a:off x="5008563" y="749300"/>
            <a:ext cx="3894137" cy="400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28674" name="Shape 98"/>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smtClean="0">
                <a:latin typeface="Arial" charset="0"/>
                <a:cs typeface="Arial" charset="0"/>
              </a:rPr>
              <a:t>EFB Frame</a:t>
            </a:r>
          </a:p>
        </p:txBody>
      </p:sp>
      <p:pic>
        <p:nvPicPr>
          <p:cNvPr id="28675" name="Shape 99"/>
          <p:cNvPicPr preferRelativeResize="0">
            <a:picLocks noChangeAspect="1" noChangeArrowheads="1"/>
          </p:cNvPicPr>
          <p:nvPr/>
        </p:nvPicPr>
        <p:blipFill>
          <a:blip r:embed="rId3"/>
          <a:srcRect/>
          <a:stretch>
            <a:fillRect/>
          </a:stretch>
        </p:blipFill>
        <p:spPr bwMode="auto">
          <a:xfrm>
            <a:off x="152400" y="1169988"/>
            <a:ext cx="3886200" cy="1960562"/>
          </a:xfrm>
          <a:prstGeom prst="rect">
            <a:avLst/>
          </a:prstGeom>
          <a:noFill/>
          <a:ln w="9525">
            <a:noFill/>
            <a:miter lim="800000"/>
            <a:headEnd/>
            <a:tailEnd/>
          </a:ln>
        </p:spPr>
      </p:pic>
      <p:pic>
        <p:nvPicPr>
          <p:cNvPr id="28676" name="Shape 100"/>
          <p:cNvPicPr preferRelativeResize="0">
            <a:picLocks noChangeAspect="1" noChangeArrowheads="1"/>
          </p:cNvPicPr>
          <p:nvPr/>
        </p:nvPicPr>
        <p:blipFill>
          <a:blip r:embed="rId4"/>
          <a:srcRect/>
          <a:stretch>
            <a:fillRect/>
          </a:stretch>
        </p:blipFill>
        <p:spPr bwMode="auto">
          <a:xfrm>
            <a:off x="4191000" y="1169988"/>
            <a:ext cx="4800600" cy="369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
        <p:cNvGrpSpPr/>
        <p:nvPr/>
      </p:nvGrpSpPr>
      <p:grpSpPr>
        <a:xfrm>
          <a:off x="0" y="0"/>
          <a:ext cx="0" cy="0"/>
          <a:chOff x="0" y="0"/>
          <a:chExt cx="0" cy="0"/>
        </a:xfrm>
      </p:grpSpPr>
      <p:sp>
        <p:nvSpPr>
          <p:cNvPr id="30722" name="Shape 105"/>
          <p:cNvSpPr txBox="1">
            <a:spLocks noGrp="1"/>
          </p:cNvSpPr>
          <p:nvPr>
            <p:ph type="title"/>
          </p:nvPr>
        </p:nvSpPr>
        <p:spPr>
          <a:xfrm>
            <a:off x="311150" y="444500"/>
            <a:ext cx="8521700" cy="573088"/>
          </a:xfrm>
        </p:spPr>
        <p:txBody>
          <a:bodyPr/>
          <a:lstStyle/>
          <a:p>
            <a:pPr eaLnBrk="1" hangingPunct="1">
              <a:spcBef>
                <a:spcPct val="0"/>
              </a:spcBef>
              <a:buClr>
                <a:srgbClr val="000000"/>
              </a:buClr>
            </a:pPr>
            <a:r>
              <a:rPr lang="en-US" sz="2800" smtClean="0">
                <a:latin typeface="Arial" charset="0"/>
                <a:cs typeface="Arial" charset="0"/>
              </a:rPr>
              <a:t>AFB Frame</a:t>
            </a:r>
          </a:p>
        </p:txBody>
      </p:sp>
      <p:pic>
        <p:nvPicPr>
          <p:cNvPr id="30723" name="Shape 106"/>
          <p:cNvPicPr preferRelativeResize="0">
            <a:picLocks noChangeAspect="1" noChangeArrowheads="1"/>
          </p:cNvPicPr>
          <p:nvPr/>
        </p:nvPicPr>
        <p:blipFill>
          <a:blip r:embed="rId3"/>
          <a:srcRect/>
          <a:stretch>
            <a:fillRect/>
          </a:stretch>
        </p:blipFill>
        <p:spPr bwMode="auto">
          <a:xfrm>
            <a:off x="1649413" y="1017588"/>
            <a:ext cx="5845175" cy="397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941</Words>
  <Application>Microsoft Office PowerPoint</Application>
  <PresentationFormat>On-screen Show (16:9)</PresentationFormat>
  <Paragraphs>60</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simple-light-2</vt:lpstr>
      <vt:lpstr>EFB VS AFB</vt:lpstr>
      <vt:lpstr>Introduction</vt:lpstr>
      <vt:lpstr>European Foulbrood</vt:lpstr>
      <vt:lpstr>American Foulbrood</vt:lpstr>
      <vt:lpstr>                           AFB vs EFB</vt:lpstr>
      <vt:lpstr>                       Signs and symptoms</vt:lpstr>
      <vt:lpstr>Diagnostics</vt:lpstr>
      <vt:lpstr>EFB Frame</vt:lpstr>
      <vt:lpstr>AFB Frame</vt:lpstr>
      <vt:lpstr>How did this happen?</vt:lpstr>
      <vt:lpstr>Treatment</vt:lpstr>
      <vt:lpstr>Why do bees need a veterinarian?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EFB VS AFB</dc:title>
  <cp:lastModifiedBy>John Swayze</cp:lastModifiedBy>
  <cp:revision>2</cp:revision>
  <dcterms:modified xsi:type="dcterms:W3CDTF">2017-08-09T18:32:24Z</dcterms:modified>
</cp:coreProperties>
</file>