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66" r:id="rId14"/>
    <p:sldId id="279" r:id="rId15"/>
    <p:sldId id="267" r:id="rId16"/>
    <p:sldId id="280" r:id="rId17"/>
    <p:sldId id="268" r:id="rId18"/>
    <p:sldId id="269" r:id="rId19"/>
    <p:sldId id="270" r:id="rId20"/>
    <p:sldId id="271" r:id="rId21"/>
    <p:sldId id="272" r:id="rId22"/>
    <p:sldId id="276" r:id="rId23"/>
    <p:sldId id="274" r:id="rId24"/>
    <p:sldId id="273" r:id="rId25"/>
    <p:sldId id="275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5" r:id="rId34"/>
    <p:sldId id="296" r:id="rId35"/>
    <p:sldId id="297" r:id="rId36"/>
    <p:sldId id="299" r:id="rId37"/>
    <p:sldId id="302" r:id="rId38"/>
    <p:sldId id="300" r:id="rId39"/>
    <p:sldId id="301" r:id="rId40"/>
    <p:sldId id="288" r:id="rId41"/>
    <p:sldId id="291" r:id="rId42"/>
    <p:sldId id="294" r:id="rId43"/>
    <p:sldId id="289" r:id="rId44"/>
    <p:sldId id="292" r:id="rId45"/>
    <p:sldId id="293" r:id="rId46"/>
    <p:sldId id="290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A1671-09EB-4463-AD4F-F658046903FA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17F2C-8B03-49B8-B046-447111AF1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RT: real time ,remember this slide very well……………………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*Intra analysis effects</a:t>
            </a:r>
            <a:r>
              <a:rPr lang="en-US" baseline="0" dirty="0" smtClean="0"/>
              <a:t>  are the hardly investigated/minimized by ABBOTT in order to develop FSL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 Glucose </a:t>
            </a:r>
            <a:r>
              <a:rPr lang="en-US" dirty="0" smtClean="0"/>
              <a:t>excursion</a:t>
            </a:r>
            <a:r>
              <a:rPr lang="en-US" baseline="0" dirty="0" smtClean="0"/>
              <a:t> is taken into consideration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6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model proposed by (</a:t>
            </a:r>
            <a:r>
              <a:rPr lang="en-US" dirty="0" err="1" smtClean="0"/>
              <a:t>rebrin</a:t>
            </a:r>
            <a:r>
              <a:rPr lang="en-US" dirty="0" smtClean="0"/>
              <a:t> and </a:t>
            </a:r>
            <a:r>
              <a:rPr lang="en-US" dirty="0" err="1" smtClean="0"/>
              <a:t>steil</a:t>
            </a:r>
            <a:r>
              <a:rPr lang="en-US" dirty="0" smtClean="0"/>
              <a:t> ) in order to clarify the relation between blood and ISF based on the assumption that glucose is –freely-</a:t>
            </a:r>
            <a:r>
              <a:rPr lang="en-US" baseline="0" dirty="0" smtClean="0"/>
              <a:t> diffuses from blood to ISF while it is taken by the surrounding tissue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0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Glucose</a:t>
            </a:r>
            <a:r>
              <a:rPr lang="en-US" baseline="0" dirty="0" smtClean="0"/>
              <a:t> drops earlier in IST fluid (at the presence of insulin ) due to the (pull) effect of the surrounding tissues which continuously withdraw glucose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FBR : foreign body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Results from redox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rxn</a:t>
            </a:r>
            <a:r>
              <a:rPr lang="en-US" baseline="0" dirty="0" smtClean="0"/>
              <a:t> which yield  electrons in order for glucose to be  measured ,ultimately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 :real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SC tissue, kinetic equilibrium  and continuous</a:t>
            </a:r>
            <a:r>
              <a:rPr lang="en-US" baseline="0" dirty="0" smtClean="0"/>
              <a:t> glucose absorption make its difficult to fix a constant relationship between blood and ISF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17F2C-8B03-49B8-B046-447111AF17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2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50EB56-B710-4F80-BCBA-50E9A6CCF3B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386E26-9147-4D94-B5C5-2C08A8C9C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62000"/>
            <a:ext cx="6400800" cy="2438400"/>
          </a:xfrm>
        </p:spPr>
        <p:txBody>
          <a:bodyPr>
            <a:noAutofit/>
          </a:bodyPr>
          <a:lstStyle/>
          <a:p>
            <a:r>
              <a:rPr lang="en-US" sz="11500" b="1" i="1" dirty="0" smtClean="0"/>
              <a:t>Lag Time</a:t>
            </a:r>
          </a:p>
          <a:p>
            <a:r>
              <a:rPr lang="en-US" sz="1800" b="1" i="1" dirty="0" smtClean="0"/>
              <a:t>Blood and ISF</a:t>
            </a:r>
          </a:p>
          <a:p>
            <a:r>
              <a:rPr lang="en-US" sz="11500" b="1" i="1" dirty="0" smtClean="0"/>
              <a:t> </a:t>
            </a:r>
            <a:endParaRPr lang="en-US" sz="115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4267200"/>
            <a:ext cx="2895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133600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* In the large majority of studies it was:</a:t>
            </a:r>
          </a:p>
          <a:p>
            <a:pPr algn="ctr"/>
            <a:r>
              <a:rPr lang="en-US" sz="2000" dirty="0"/>
              <a:t>observed that the IFG delayed with respect to the BG,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independently</a:t>
            </a:r>
          </a:p>
          <a:p>
            <a:r>
              <a:rPr lang="en-US" sz="2000" dirty="0"/>
              <a:t>of whether the BG is rising, falling or reaching nadirs/peaks, confirming a kinetic equilibrium based on a ‘two-compartment’ model of </a:t>
            </a:r>
            <a:r>
              <a:rPr lang="en-US" sz="2000" dirty="0" smtClean="0"/>
              <a:t>glucose.</a:t>
            </a:r>
            <a:endParaRPr lang="en-US" sz="2000" dirty="0"/>
          </a:p>
          <a:p>
            <a:r>
              <a:rPr lang="en-US" sz="2000" dirty="0"/>
              <a:t>In other </a:t>
            </a:r>
            <a:r>
              <a:rPr lang="en-US" sz="2000" dirty="0" smtClean="0"/>
              <a:t>studies </a:t>
            </a:r>
            <a:r>
              <a:rPr lang="en-US" sz="2000" dirty="0"/>
              <a:t>the IFG was found to anticipate the BG </a:t>
            </a:r>
            <a:r>
              <a:rPr lang="en-US" sz="2000" dirty="0" smtClean="0"/>
              <a:t>decrease during </a:t>
            </a:r>
            <a:r>
              <a:rPr lang="en-US" sz="2000" dirty="0"/>
              <a:t>insulin-induced </a:t>
            </a:r>
            <a:r>
              <a:rPr lang="en-US" sz="2000" dirty="0" smtClean="0"/>
              <a:t>hypoglycemia. </a:t>
            </a:r>
            <a:r>
              <a:rPr lang="en-US" sz="2000" dirty="0"/>
              <a:t>This was explained by increased glucose uptake from the IF by the surrounding cells</a:t>
            </a:r>
            <a:r>
              <a:rPr lang="en-US" sz="2000" dirty="0">
                <a:solidFill>
                  <a:srgbClr val="FF0000"/>
                </a:solidFill>
              </a:rPr>
              <a:t>(push-pull model)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756263" cy="1054250"/>
          </a:xfrm>
        </p:spPr>
        <p:txBody>
          <a:bodyPr/>
          <a:lstStyle/>
          <a:p>
            <a:r>
              <a:rPr lang="en-US" sz="3600" dirty="0" smtClean="0"/>
              <a:t>As the relation between ISF and blood is vague and non-precisely determined</a:t>
            </a:r>
            <a:r>
              <a:rPr lang="en-US" sz="4000" dirty="0" smtClean="0"/>
              <a:t>;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two models were proposed in order to clarify-at least mathematically-this complicated situation 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27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The first one is 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compartments model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Second one is 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Push-pull model</a:t>
            </a:r>
          </a:p>
        </p:txBody>
      </p:sp>
    </p:spTree>
    <p:extLst>
      <p:ext uri="{BB962C8B-B14F-4D97-AF65-F5344CB8AC3E}">
        <p14:creationId xmlns:p14="http://schemas.microsoft.com/office/powerpoint/2010/main" val="41584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Rebrin</a:t>
            </a:r>
            <a:r>
              <a:rPr lang="en-US" dirty="0"/>
              <a:t> and </a:t>
            </a:r>
            <a:r>
              <a:rPr lang="en-US" dirty="0" err="1" smtClean="0"/>
              <a:t>Steil</a:t>
            </a:r>
            <a:r>
              <a:rPr lang="en-US" dirty="0" smtClean="0"/>
              <a:t> </a:t>
            </a:r>
            <a:r>
              <a:rPr lang="en-US" dirty="0"/>
              <a:t>proposed a ‘two-compartments’ model, which described</a:t>
            </a:r>
          </a:p>
          <a:p>
            <a:pPr marL="0" indent="0">
              <a:buNone/>
            </a:pPr>
            <a:r>
              <a:rPr lang="en-US" dirty="0"/>
              <a:t>IF and blood as two independent compartments (or pools), separated by</a:t>
            </a:r>
          </a:p>
          <a:p>
            <a:pPr marL="0" indent="0">
              <a:buNone/>
            </a:pPr>
            <a:r>
              <a:rPr lang="en-US" dirty="0"/>
              <a:t>a diffusional barrier through which the glucose is free to diffuse based</a:t>
            </a:r>
          </a:p>
          <a:p>
            <a:pPr marL="0" indent="0">
              <a:buNone/>
            </a:pPr>
            <a:r>
              <a:rPr lang="en-US" dirty="0"/>
              <a:t>on its concentration </a:t>
            </a:r>
            <a:r>
              <a:rPr lang="en-US" dirty="0" smtClean="0"/>
              <a:t>gradient. </a:t>
            </a:r>
            <a:r>
              <a:rPr lang="en-US" dirty="0"/>
              <a:t>Moreover, the glucose is</a:t>
            </a:r>
          </a:p>
          <a:p>
            <a:pPr marL="0" indent="0">
              <a:buNone/>
            </a:pPr>
            <a:r>
              <a:rPr lang="en-US" dirty="0"/>
              <a:t>cleared from the IF by the surrounding cells, depending from IFG. This</a:t>
            </a:r>
          </a:p>
          <a:p>
            <a:pPr marL="0" indent="0">
              <a:buNone/>
            </a:pPr>
            <a:r>
              <a:rPr lang="en-US" dirty="0"/>
              <a:t>model provides an effective mathematical description of two important</a:t>
            </a:r>
          </a:p>
          <a:p>
            <a:pPr marL="0" indent="0">
              <a:buNone/>
            </a:pPr>
            <a:r>
              <a:rPr lang="en-US" dirty="0"/>
              <a:t>phenomena experimentally observed in several studies: the IFG</a:t>
            </a:r>
          </a:p>
          <a:p>
            <a:pPr marL="0" indent="0">
              <a:buNone/>
            </a:pPr>
            <a:r>
              <a:rPr lang="en-US" dirty="0"/>
              <a:t>follows the BG with a certain lag time; during the steady-states the glucose</a:t>
            </a:r>
          </a:p>
          <a:p>
            <a:pPr marL="0" indent="0">
              <a:buNone/>
            </a:pPr>
            <a:r>
              <a:rPr lang="en-US" dirty="0"/>
              <a:t>concentration in the two compartments can be significantly different.</a:t>
            </a:r>
          </a:p>
          <a:p>
            <a:pPr marL="0" indent="0">
              <a:buNone/>
            </a:pPr>
            <a:r>
              <a:rPr lang="en-US" dirty="0"/>
              <a:t>The only concern about this model is the assumption that both the diffusion</a:t>
            </a:r>
          </a:p>
          <a:p>
            <a:pPr marL="0" indent="0">
              <a:buNone/>
            </a:pPr>
            <a:r>
              <a:rPr lang="en-US" dirty="0"/>
              <a:t>across the IF/blood barrier and the clearance from the IF are related to</a:t>
            </a:r>
          </a:p>
          <a:p>
            <a:pPr marL="0" indent="0">
              <a:buNone/>
            </a:pPr>
            <a:r>
              <a:rPr lang="en-US" dirty="0"/>
              <a:t>BG and IFG values by constants (K12, K21 and K02 in the equation of </a:t>
            </a:r>
            <a:r>
              <a:rPr lang="en-US" i="1" dirty="0"/>
              <a:t>Figure 1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/>
              <a:t>while several evidences suggest that the dependence of these diffusion</a:t>
            </a:r>
          </a:p>
          <a:p>
            <a:pPr marL="0" indent="0">
              <a:buNone/>
            </a:pPr>
            <a:r>
              <a:rPr lang="en-US" dirty="0"/>
              <a:t>processes by BG and IFG is variable over the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914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Two compartment model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96764"/>
            <a:ext cx="7747000" cy="3780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Push-pull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Another widely </a:t>
            </a:r>
            <a:r>
              <a:rPr lang="en-US" dirty="0" smtClean="0"/>
              <a:t>recognized </a:t>
            </a:r>
            <a:r>
              <a:rPr lang="en-US" dirty="0"/>
              <a:t>model, based on the ‘push–pull’ effect, </a:t>
            </a:r>
            <a:r>
              <a:rPr lang="en-US" dirty="0" smtClean="0"/>
              <a:t>was proposed </a:t>
            </a:r>
            <a:r>
              <a:rPr lang="en-US" dirty="0"/>
              <a:t>by Aussedat et al.91 This approach </a:t>
            </a:r>
            <a:r>
              <a:rPr lang="en-US" dirty="0" smtClean="0"/>
              <a:t>hypothesized </a:t>
            </a:r>
            <a:r>
              <a:rPr lang="en-US" dirty="0"/>
              <a:t>that during</a:t>
            </a:r>
          </a:p>
          <a:p>
            <a:pPr marL="0" indent="0">
              <a:buNone/>
            </a:pPr>
            <a:r>
              <a:rPr lang="en-US" dirty="0"/>
              <a:t>the rising of BG the lag time between BG and IF is caused by the </a:t>
            </a:r>
            <a:r>
              <a:rPr lang="en-US" dirty="0" smtClean="0"/>
              <a:t>glucose diffusion </a:t>
            </a:r>
            <a:r>
              <a:rPr lang="en-US" dirty="0"/>
              <a:t>(push) from blood to IF, while during the falling period of BG the</a:t>
            </a:r>
          </a:p>
          <a:p>
            <a:pPr marL="0" indent="0">
              <a:buNone/>
            </a:pPr>
            <a:r>
              <a:rPr lang="en-US" dirty="0"/>
              <a:t>IFG decreases in advance with respect of BG, due to the </a:t>
            </a:r>
            <a:r>
              <a:rPr lang="en-US" dirty="0" smtClean="0"/>
              <a:t>insulin-induced uptake </a:t>
            </a:r>
            <a:r>
              <a:rPr lang="en-US" dirty="0"/>
              <a:t>(pull) of glucose by the surrounding cells. This model </a:t>
            </a:r>
            <a:r>
              <a:rPr lang="en-US" dirty="0" smtClean="0"/>
              <a:t>allows explanation </a:t>
            </a:r>
            <a:r>
              <a:rPr lang="en-US" dirty="0"/>
              <a:t>how in some particular conditions (e.g. </a:t>
            </a:r>
            <a:r>
              <a:rPr lang="en-US" dirty="0" smtClean="0"/>
              <a:t>insulin-induced hypoglycemia) </a:t>
            </a:r>
            <a:r>
              <a:rPr lang="en-US" dirty="0"/>
              <a:t>the drop of IFG can anticipate that </a:t>
            </a:r>
            <a:r>
              <a:rPr lang="en-US" dirty="0" smtClean="0"/>
              <a:t>of blood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983673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Push-Pull effect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2" y="22098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Conditions Affecting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 and SG Correlation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6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kinetic equilibrium between BG and IFG, which allows an </a:t>
            </a:r>
            <a:r>
              <a:rPr lang="en-US" dirty="0" smtClean="0"/>
              <a:t>explanation of </a:t>
            </a:r>
            <a:r>
              <a:rPr lang="en-US" dirty="0"/>
              <a:t>both the time and magnitude gradients, can be perturbed by </a:t>
            </a:r>
            <a:r>
              <a:rPr lang="en-US" dirty="0" smtClean="0"/>
              <a:t>the characteristics </a:t>
            </a:r>
            <a:r>
              <a:rPr lang="en-US" dirty="0"/>
              <a:t>of the subcutaneous tissue, which represents a </a:t>
            </a:r>
            <a:r>
              <a:rPr lang="en-US" dirty="0" smtClean="0"/>
              <a:t>nonstandard matrix </a:t>
            </a:r>
            <a:r>
              <a:rPr lang="en-US" dirty="0"/>
              <a:t>in continuous change, depending on the </a:t>
            </a:r>
            <a:r>
              <a:rPr lang="en-US" dirty="0" smtClean="0"/>
              <a:t>physiological conditions </a:t>
            </a:r>
            <a:r>
              <a:rPr lang="en-US" dirty="0"/>
              <a:t>of the </a:t>
            </a:r>
            <a:r>
              <a:rPr lang="en-US" dirty="0" smtClean="0"/>
              <a:t>subject.</a:t>
            </a:r>
            <a:endParaRPr lang="en-US" dirty="0"/>
          </a:p>
          <a:p>
            <a:r>
              <a:rPr lang="en-US" dirty="0"/>
              <a:t>Considering the case of minimally invasive CGMs, the insertion of a </a:t>
            </a:r>
            <a:r>
              <a:rPr lang="en-US" dirty="0" smtClean="0"/>
              <a:t>probe/sensor </a:t>
            </a:r>
            <a:r>
              <a:rPr lang="en-US" dirty="0"/>
              <a:t>in the subcutaneous tissue causes a trauma at the </a:t>
            </a:r>
            <a:r>
              <a:rPr lang="en-US" dirty="0" smtClean="0"/>
              <a:t>implantation site</a:t>
            </a:r>
            <a:r>
              <a:rPr lang="en-US" dirty="0"/>
              <a:t>, because of the disruption of the tissue structure, thus leading to </a:t>
            </a:r>
            <a:r>
              <a:rPr lang="en-US" dirty="0" smtClean="0"/>
              <a:t>a </a:t>
            </a:r>
            <a:r>
              <a:rPr lang="en-US" dirty="0" err="1" smtClean="0"/>
              <a:t>FBR.,several</a:t>
            </a:r>
            <a:r>
              <a:rPr lang="en-US" dirty="0" smtClean="0"/>
              <a:t> </a:t>
            </a:r>
            <a:r>
              <a:rPr lang="en-US" dirty="0"/>
              <a:t>local tissue reactions are likely to occur at the implantation </a:t>
            </a:r>
            <a:r>
              <a:rPr lang="en-US" dirty="0" smtClean="0"/>
              <a:t>site: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/>
              <a:t>•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Biofouling</a:t>
            </a:r>
            <a:r>
              <a:rPr lang="en-US" sz="5600" dirty="0"/>
              <a:t>: </a:t>
            </a:r>
            <a:r>
              <a:rPr lang="en-US" sz="5600" dirty="0" smtClean="0"/>
              <a:t>a specific </a:t>
            </a:r>
            <a:r>
              <a:rPr lang="en-US" sz="5600" dirty="0"/>
              <a:t>protein adsorption on the foreign body surface</a:t>
            </a:r>
          </a:p>
          <a:p>
            <a:pPr marL="0" indent="0">
              <a:buNone/>
            </a:pPr>
            <a:r>
              <a:rPr lang="en-US" sz="5600" dirty="0"/>
              <a:t>(collagen and other proteins are secreted into the IF space due</a:t>
            </a:r>
          </a:p>
          <a:p>
            <a:pPr marL="0" indent="0">
              <a:buNone/>
            </a:pPr>
            <a:r>
              <a:rPr lang="en-US" sz="5600" dirty="0"/>
              <a:t>to transforming grow factor b1 and connective tissue growth</a:t>
            </a:r>
          </a:p>
          <a:p>
            <a:pPr marL="0" indent="0">
              <a:buNone/>
            </a:pPr>
            <a:r>
              <a:rPr lang="en-US" sz="5600" dirty="0"/>
              <a:t>factor</a:t>
            </a:r>
            <a:r>
              <a:rPr lang="en-US" sz="5600" dirty="0" smtClean="0"/>
              <a:t>), with </a:t>
            </a:r>
            <a:r>
              <a:rPr lang="en-US" sz="5600" dirty="0"/>
              <a:t>a consequent obstruction to the glucose diffusion</a:t>
            </a:r>
          </a:p>
          <a:p>
            <a:pPr marL="0" indent="0">
              <a:buNone/>
            </a:pPr>
            <a:r>
              <a:rPr lang="en-US" sz="5600" dirty="0"/>
              <a:t>across the IF–probe </a:t>
            </a:r>
            <a:r>
              <a:rPr lang="en-US" sz="5600" dirty="0" smtClean="0"/>
              <a:t>interface.</a:t>
            </a:r>
          </a:p>
          <a:p>
            <a:endParaRPr lang="en-US" sz="5600" dirty="0"/>
          </a:p>
          <a:p>
            <a:pPr marL="0" indent="0">
              <a:buNone/>
            </a:pPr>
            <a:r>
              <a:rPr lang="en-US" sz="5600" dirty="0"/>
              <a:t>• 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Wound-healing effect: </a:t>
            </a:r>
            <a:r>
              <a:rPr lang="en-US" sz="5600" dirty="0"/>
              <a:t>the wound-healing </a:t>
            </a:r>
            <a:r>
              <a:rPr lang="en-US" sz="5600" dirty="0" smtClean="0"/>
              <a:t>cascade </a:t>
            </a:r>
            <a:r>
              <a:rPr lang="en-US" sz="5600" dirty="0"/>
              <a:t>can increase</a:t>
            </a:r>
          </a:p>
          <a:p>
            <a:pPr marL="0" indent="0">
              <a:buNone/>
            </a:pPr>
            <a:r>
              <a:rPr lang="en-US" sz="5600" dirty="0"/>
              <a:t>the </a:t>
            </a:r>
            <a:r>
              <a:rPr lang="en-US" sz="5600" dirty="0" smtClean="0"/>
              <a:t>vascularization </a:t>
            </a:r>
            <a:r>
              <a:rPr lang="en-US" sz="5600" dirty="0"/>
              <a:t>around the implanted probe, modifying the</a:t>
            </a:r>
          </a:p>
          <a:p>
            <a:pPr marL="0" indent="0">
              <a:buNone/>
            </a:pPr>
            <a:r>
              <a:rPr lang="en-US" sz="5600" dirty="0"/>
              <a:t>inter-compartment glucose equilibrium between plasma and</a:t>
            </a:r>
          </a:p>
          <a:p>
            <a:pPr marL="0" indent="0">
              <a:buNone/>
            </a:pPr>
            <a:r>
              <a:rPr lang="en-US" sz="5600" dirty="0" smtClean="0"/>
              <a:t>IF The </a:t>
            </a:r>
            <a:r>
              <a:rPr lang="en-US" sz="5600" dirty="0"/>
              <a:t>formation of </a:t>
            </a:r>
            <a:r>
              <a:rPr lang="en-US" sz="5600" dirty="0" smtClean="0"/>
              <a:t>well- vascularized </a:t>
            </a:r>
            <a:r>
              <a:rPr lang="en-US" sz="5600" dirty="0"/>
              <a:t>granulation tissue near</a:t>
            </a:r>
          </a:p>
          <a:p>
            <a:pPr marL="0" indent="0">
              <a:buNone/>
            </a:pPr>
            <a:r>
              <a:rPr lang="en-US" sz="5600" dirty="0"/>
              <a:t>to the implantation site is likely to enhance glucose diffusion</a:t>
            </a:r>
          </a:p>
          <a:p>
            <a:pPr marL="0" indent="0">
              <a:buNone/>
            </a:pPr>
            <a:r>
              <a:rPr lang="en-US" sz="5600" dirty="0"/>
              <a:t>at the sensor–tissue </a:t>
            </a:r>
            <a:r>
              <a:rPr lang="en-US" sz="5600" dirty="0" smtClean="0"/>
              <a:t>interface-compared </a:t>
            </a:r>
            <a:r>
              <a:rPr lang="en-US" sz="5600" dirty="0"/>
              <a:t>with avascular</a:t>
            </a:r>
          </a:p>
          <a:p>
            <a:pPr marL="0" indent="0">
              <a:buNone/>
            </a:pPr>
            <a:r>
              <a:rPr lang="en-US" sz="5600" dirty="0"/>
              <a:t>fibrous </a:t>
            </a:r>
            <a:r>
              <a:rPr lang="en-US" sz="5600" dirty="0" smtClean="0"/>
              <a:t>encapsulation.</a:t>
            </a:r>
          </a:p>
          <a:p>
            <a:endParaRPr lang="en-US" sz="5600" dirty="0"/>
          </a:p>
          <a:p>
            <a:pPr marL="0" indent="0">
              <a:buNone/>
            </a:pPr>
            <a:r>
              <a:rPr lang="en-US" sz="5600" dirty="0"/>
              <a:t>• 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 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accumulation of inflammatory cells</a:t>
            </a:r>
            <a:r>
              <a:rPr lang="en-US" sz="5600" dirty="0"/>
              <a:t>, macrophages,</a:t>
            </a:r>
          </a:p>
          <a:p>
            <a:pPr marL="0" indent="0">
              <a:buNone/>
            </a:pPr>
            <a:r>
              <a:rPr lang="en-US" sz="5600" dirty="0"/>
              <a:t>monocytes, mast cells and the release of cytokines and</a:t>
            </a:r>
          </a:p>
          <a:p>
            <a:pPr marL="0" indent="0">
              <a:buNone/>
            </a:pPr>
            <a:r>
              <a:rPr lang="en-US" sz="5600" dirty="0"/>
              <a:t>chemokines</a:t>
            </a:r>
            <a:r>
              <a:rPr lang="en-US" sz="5600" dirty="0" smtClean="0"/>
              <a:t>; </a:t>
            </a:r>
            <a:r>
              <a:rPr lang="en-US" sz="5600" dirty="0"/>
              <a:t>can lead to increased oxygen and glucose</a:t>
            </a:r>
          </a:p>
          <a:p>
            <a:pPr marL="0" indent="0">
              <a:buNone/>
            </a:pPr>
            <a:r>
              <a:rPr lang="en-US" sz="5600" dirty="0"/>
              <a:t>consumption near to the implantation 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5505" cy="3877815"/>
          </a:xfrm>
        </p:spPr>
        <p:txBody>
          <a:bodyPr/>
          <a:lstStyle/>
          <a:p>
            <a:pPr algn="ctr"/>
            <a:r>
              <a:rPr lang="en-US" dirty="0" smtClean="0"/>
              <a:t>Kinetic equilibrium </a:t>
            </a:r>
            <a:r>
              <a:rPr lang="en-US" dirty="0"/>
              <a:t>g</a:t>
            </a:r>
            <a:r>
              <a:rPr lang="en-US" dirty="0" smtClean="0"/>
              <a:t>overns the relation between blood and ISF</a:t>
            </a:r>
          </a:p>
          <a:p>
            <a:pPr marL="0" indent="0" algn="ctr">
              <a:buNone/>
            </a:pPr>
            <a:r>
              <a:rPr lang="en-US" dirty="0" smtClean="0"/>
              <a:t>     However,,</a:t>
            </a:r>
          </a:p>
          <a:p>
            <a:pPr marL="0" indent="0" algn="ctr">
              <a:buNone/>
            </a:pPr>
            <a:r>
              <a:rPr lang="en-US" sz="3200" dirty="0" smtClean="0"/>
              <a:t>This equilibrium can be perturbed by:</a:t>
            </a:r>
          </a:p>
          <a:p>
            <a:pPr marL="0" indent="0" algn="ctr">
              <a:buNone/>
            </a:pPr>
            <a:r>
              <a:rPr lang="en-US" dirty="0" smtClean="0"/>
              <a:t>Physiological factors such as: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1-Foreig body response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2-Wound healing process (which consume glucose and release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coagulation factors )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28956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7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encapsulation</a:t>
            </a:r>
            <a:r>
              <a:rPr lang="en-US" dirty="0"/>
              <a:t> at sensor–tissue interface can alter </a:t>
            </a:r>
            <a:r>
              <a:rPr lang="en-US" dirty="0" smtClean="0"/>
              <a:t>the diffusional </a:t>
            </a:r>
            <a:r>
              <a:rPr lang="en-US" dirty="0"/>
              <a:t>equilibrium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Proteolytic enzymes and free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radicals*</a:t>
            </a:r>
            <a:r>
              <a:rPr lang="en-US" dirty="0" smtClean="0"/>
              <a:t>, </a:t>
            </a:r>
            <a:r>
              <a:rPr lang="en-US" dirty="0"/>
              <a:t>and local drops of </a:t>
            </a:r>
            <a:r>
              <a:rPr lang="en-US" dirty="0" smtClean="0"/>
              <a:t>pH due </a:t>
            </a:r>
            <a:r>
              <a:rPr lang="en-US" dirty="0"/>
              <a:t>to foreign body digestion attempts</a:t>
            </a:r>
            <a:r>
              <a:rPr lang="en-US" dirty="0" smtClean="0"/>
              <a:t>, </a:t>
            </a:r>
            <a:r>
              <a:rPr lang="en-US" dirty="0"/>
              <a:t>can damage to the </a:t>
            </a:r>
            <a:r>
              <a:rPr lang="en-US" dirty="0" smtClean="0"/>
              <a:t>sensor/probe </a:t>
            </a:r>
            <a:r>
              <a:rPr lang="en-US" dirty="0"/>
              <a:t>surface.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Cycles of bleeding and coagulation</a:t>
            </a:r>
            <a:r>
              <a:rPr lang="en-US" dirty="0"/>
              <a:t> at the implantation site </a:t>
            </a:r>
            <a:r>
              <a:rPr lang="en-US" dirty="0" smtClean="0"/>
              <a:t>can  </a:t>
            </a:r>
            <a:r>
              <a:rPr lang="en-US" dirty="0" smtClean="0"/>
              <a:t>interfere with </a:t>
            </a:r>
            <a:r>
              <a:rPr lang="en-US" dirty="0"/>
              <a:t>the sensor–probe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7407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2533650" cy="114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87036" y="21336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Generally the main effect of these local reactions is transitory and limited</a:t>
            </a:r>
          </a:p>
          <a:p>
            <a:r>
              <a:rPr lang="en-US" dirty="0"/>
              <a:t>to the few hours after the probe implantation, until a new physiological</a:t>
            </a:r>
          </a:p>
          <a:p>
            <a:r>
              <a:rPr lang="en-US" dirty="0"/>
              <a:t>equilibrium at the tissue/probe interface is reached</a:t>
            </a:r>
            <a:r>
              <a:rPr lang="en-US" dirty="0" smtClean="0"/>
              <a:t>. However</a:t>
            </a:r>
            <a:r>
              <a:rPr lang="en-US" dirty="0"/>
              <a:t>, the</a:t>
            </a:r>
          </a:p>
          <a:p>
            <a:r>
              <a:rPr lang="en-US" dirty="0"/>
              <a:t>occurrence </a:t>
            </a:r>
            <a:r>
              <a:rPr lang="en-US" dirty="0" smtClean="0"/>
              <a:t>of: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pressures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collisions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shocks</a:t>
            </a:r>
          </a:p>
          <a:p>
            <a:endParaRPr lang="en-US" dirty="0" smtClean="0"/>
          </a:p>
          <a:p>
            <a:pPr algn="ctr"/>
            <a:r>
              <a:rPr lang="en-US" b="1" i="1" u="sng" dirty="0" smtClean="0"/>
              <a:t>Which can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reactivate </a:t>
            </a:r>
            <a:r>
              <a:rPr lang="en-US" dirty="0"/>
              <a:t>the local reactions and thus alter the</a:t>
            </a:r>
          </a:p>
          <a:p>
            <a:r>
              <a:rPr lang="en-US" dirty="0"/>
              <a:t>equilibrium at the sensor–tissue interface, leading to another transitory</a:t>
            </a:r>
          </a:p>
          <a:p>
            <a:r>
              <a:rPr lang="en-US" dirty="0"/>
              <a:t>period of lowered IFG versus BG </a:t>
            </a:r>
            <a:r>
              <a:rPr lang="en-US" dirty="0" smtClean="0"/>
              <a:t>correlation or,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failure </a:t>
            </a:r>
            <a:r>
              <a:rPr lang="en-US" dirty="0"/>
              <a:t>of the CGM </a:t>
            </a:r>
            <a:r>
              <a:rPr lang="en-US" dirty="0" smtClean="0"/>
              <a:t>sensor or,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Signal drift (main requirement o recalibration)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26727"/>
            <a:ext cx="1219200" cy="63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2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hypotension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blood perfusion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inthe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area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thermoregulation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physical exercise.</a:t>
            </a:r>
          </a:p>
        </p:txBody>
      </p:sp>
    </p:spTree>
    <p:extLst>
      <p:ext uri="{BB962C8B-B14F-4D97-AF65-F5344CB8AC3E}">
        <p14:creationId xmlns:p14="http://schemas.microsoft.com/office/powerpoint/2010/main" val="28642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0"/>
            <a:ext cx="9130145" cy="6858000"/>
          </a:xfrm>
        </p:spPr>
      </p:pic>
    </p:spTree>
    <p:extLst>
      <p:ext uri="{BB962C8B-B14F-4D97-AF65-F5344CB8AC3E}">
        <p14:creationId xmlns:p14="http://schemas.microsoft.com/office/powerpoint/2010/main" val="7238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33600"/>
            <a:ext cx="8763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Referring to studies results reported in </a:t>
            </a:r>
            <a:r>
              <a:rPr lang="en-US" i="1" dirty="0"/>
              <a:t>Table 1</a:t>
            </a:r>
            <a:r>
              <a:rPr lang="en-US" dirty="0"/>
              <a:t>, such a high variability of</a:t>
            </a:r>
          </a:p>
          <a:p>
            <a:r>
              <a:rPr lang="en-US" dirty="0"/>
              <a:t>outcomes indicates that both time and magnitude gradients are extremely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case dependent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that their presence/absence, variability and absolute</a:t>
            </a:r>
          </a:p>
          <a:p>
            <a:r>
              <a:rPr lang="en-US" dirty="0"/>
              <a:t>values are related to the specific experimental conditions in which each</a:t>
            </a:r>
          </a:p>
          <a:p>
            <a:r>
              <a:rPr lang="en-US" dirty="0"/>
              <a:t>study was </a:t>
            </a:r>
            <a:r>
              <a:rPr lang="en-US" dirty="0" smtClean="0"/>
              <a:t>performed: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sampling method used </a:t>
            </a:r>
            <a:r>
              <a:rPr lang="en-US" dirty="0" smtClean="0"/>
              <a:t>(microdialysis, </a:t>
            </a:r>
            <a:r>
              <a:rPr lang="en-US" dirty="0"/>
              <a:t>transdermal,</a:t>
            </a:r>
          </a:p>
          <a:p>
            <a:r>
              <a:rPr lang="en-US" dirty="0"/>
              <a:t>iontophoresis, etc.);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sampling site (epidermis, dermis, adipose tissue</a:t>
            </a:r>
            <a:r>
              <a:rPr lang="en-US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IFG  measuring </a:t>
            </a:r>
            <a:r>
              <a:rPr lang="en-US" dirty="0"/>
              <a:t>method (CGMs or SLB</a:t>
            </a:r>
            <a:r>
              <a:rPr lang="en-US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tested population (</a:t>
            </a:r>
            <a:r>
              <a:rPr lang="en-US" dirty="0" smtClean="0"/>
              <a:t>animals/humans);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healthy or type 1/type 2 people with diabetes</a:t>
            </a:r>
            <a:r>
              <a:rPr lang="en-US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glycemic </a:t>
            </a:r>
            <a:r>
              <a:rPr lang="en-US" dirty="0"/>
              <a:t>control protocol</a:t>
            </a:r>
          </a:p>
          <a:p>
            <a:pPr marL="0" indent="0">
              <a:buNone/>
            </a:pPr>
            <a:r>
              <a:rPr lang="en-US" dirty="0" smtClean="0"/>
              <a:t>     (</a:t>
            </a:r>
            <a:r>
              <a:rPr lang="en-US" dirty="0"/>
              <a:t>oral glucose tolerance test [OGGT], </a:t>
            </a:r>
          </a:p>
          <a:p>
            <a:pPr marL="0" indent="0">
              <a:buNone/>
            </a:pPr>
            <a:r>
              <a:rPr lang="en-US" dirty="0" smtClean="0"/>
              <a:t>    insulin/glucose </a:t>
            </a:r>
            <a:r>
              <a:rPr lang="en-US" dirty="0"/>
              <a:t>clamp, insulin-induced</a:t>
            </a:r>
          </a:p>
          <a:p>
            <a:pPr marL="0" indent="0">
              <a:buNone/>
            </a:pPr>
            <a:r>
              <a:rPr lang="en-US" dirty="0" smtClean="0"/>
              <a:t>     hypoglycemia, </a:t>
            </a:r>
            <a:r>
              <a:rPr lang="en-US" dirty="0"/>
              <a:t>etc</a:t>
            </a:r>
            <a:r>
              <a:rPr lang="en-US" dirty="0" smtClean="0"/>
              <a:t>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appropriate </a:t>
            </a:r>
            <a:r>
              <a:rPr lang="en-US" dirty="0"/>
              <a:t>subtraction of the instrumental time lag(of the CGM device or of the sampling/measurement method used);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Effect of noise reduction and </a:t>
            </a:r>
            <a:r>
              <a:rPr lang="en-US" dirty="0" smtClean="0"/>
              <a:t>other compensation/elaboration </a:t>
            </a:r>
            <a:r>
              <a:rPr lang="en-US" dirty="0"/>
              <a:t>algorithms, </a:t>
            </a:r>
          </a:p>
        </p:txBody>
      </p:sp>
    </p:spTree>
    <p:extLst>
      <p:ext uri="{BB962C8B-B14F-4D97-AF65-F5344CB8AC3E}">
        <p14:creationId xmlns:p14="http://schemas.microsoft.com/office/powerpoint/2010/main" val="29610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pre-analysis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effects</a:t>
            </a:r>
            <a:r>
              <a:rPr lang="en-US" sz="3200" b="1" dirty="0"/>
              <a:t>, affecting the system prior of data collection (</a:t>
            </a:r>
            <a:r>
              <a:rPr lang="en-US" sz="3200" b="1" dirty="0" smtClean="0"/>
              <a:t>such as </a:t>
            </a:r>
            <a:r>
              <a:rPr lang="en-US" sz="3200" b="1" dirty="0"/>
              <a:t>on </a:t>
            </a:r>
            <a:r>
              <a:rPr lang="en-US" sz="3200" b="1" dirty="0" smtClean="0"/>
              <a:t>calibration whether personal or done in the factory); </a:t>
            </a:r>
          </a:p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intra-analysis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effects</a:t>
            </a:r>
            <a:r>
              <a:rPr lang="en-US" sz="3200" b="1" dirty="0"/>
              <a:t>, occurring during the </a:t>
            </a:r>
            <a:r>
              <a:rPr lang="en-US" sz="3200" b="1" dirty="0" smtClean="0"/>
              <a:t>measuring phase (such as sample selection ….; </a:t>
            </a:r>
            <a:endParaRPr lang="en-US" sz="3200" b="1" dirty="0"/>
          </a:p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post-analysis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effects</a:t>
            </a:r>
            <a:r>
              <a:rPr lang="en-US" sz="3200" b="1" dirty="0"/>
              <a:t>, related to the CGMs accuracy evaluation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56263" cy="1054250"/>
          </a:xfrm>
        </p:spPr>
        <p:txBody>
          <a:bodyPr/>
          <a:lstStyle/>
          <a:p>
            <a:r>
              <a:rPr lang="en-US" sz="2800" dirty="0"/>
              <a:t>IFG measurement entails a significant </a:t>
            </a:r>
            <a:r>
              <a:rPr lang="en-US" sz="2800" dirty="0" smtClean="0"/>
              <a:t>impact/effects </a:t>
            </a:r>
            <a:r>
              <a:rPr lang="en-US" sz="2800" dirty="0"/>
              <a:t>on the accuracy of these systems</a:t>
            </a:r>
            <a:r>
              <a:rPr lang="en-US" sz="2800" dirty="0" smtClean="0"/>
              <a:t>.: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calibration of a system that operates in a certain matrix, the IF, using measurement values collected in another matrix (venous/capillary blood) means that those differences existing between these matrixes will reduce the calibration quality, and thus the accuracy of the system.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pre-analysis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effects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(calibration)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0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7432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2438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 by blood measurements need to be performed during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euglycemic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,otherwise ,significant errors/difference may result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20 %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7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/>
              <a:t>In order to overcome the BG versus IFG magnitude gradient,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/two point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calibration </a:t>
            </a:r>
            <a:r>
              <a:rPr lang="en-US" dirty="0"/>
              <a:t>methods have been </a:t>
            </a:r>
            <a:r>
              <a:rPr lang="en-US" dirty="0" smtClean="0"/>
              <a:t>developed. </a:t>
            </a:r>
            <a:r>
              <a:rPr lang="en-US" dirty="0"/>
              <a:t>These methods </a:t>
            </a:r>
            <a:r>
              <a:rPr lang="en-US" dirty="0" smtClean="0"/>
              <a:t>are based </a:t>
            </a:r>
            <a:r>
              <a:rPr lang="en-US" dirty="0"/>
              <a:t>on the use of two independent BG calibration points, collected </a:t>
            </a:r>
            <a:r>
              <a:rPr lang="en-US" dirty="0" smtClean="0"/>
              <a:t>in distinct </a:t>
            </a:r>
            <a:r>
              <a:rPr lang="en-US" dirty="0"/>
              <a:t>moments and required to be significantly different in the </a:t>
            </a:r>
            <a:r>
              <a:rPr lang="en-US" dirty="0" smtClean="0"/>
              <a:t>absolute glucose </a:t>
            </a:r>
            <a:r>
              <a:rPr lang="en-US" dirty="0"/>
              <a:t>value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(&gt;30 mg/dl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dirty="0" smtClean="0"/>
              <a:t>Unfortunately, those calibration methods are less effective and more error prone when applied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Even there is  much debate of the accuracy of CGM compared to SBGM, the </a:t>
            </a:r>
            <a:r>
              <a:rPr lang="en-US" dirty="0"/>
              <a:t>main competitive advantage </a:t>
            </a:r>
            <a:r>
              <a:rPr lang="en-US" dirty="0" smtClean="0"/>
              <a:t>of CGM:</a:t>
            </a:r>
            <a:endParaRPr lang="en-US" dirty="0"/>
          </a:p>
          <a:p>
            <a:pPr marL="0" indent="0" algn="ctr">
              <a:buNone/>
            </a:pP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    1-providing current absolute 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values </a:t>
            </a:r>
            <a:endParaRPr lang="en-US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  2- trends of 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</a:rPr>
              <a:t>glucose concentration. </a:t>
            </a:r>
            <a:endParaRPr lang="en-US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enhances the </a:t>
            </a:r>
            <a:r>
              <a:rPr lang="en-US" dirty="0" smtClean="0"/>
              <a:t>capability:</a:t>
            </a: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to detect </a:t>
            </a:r>
            <a:r>
              <a:rPr lang="en-US" dirty="0" smtClean="0"/>
              <a:t>rapid hypo- </a:t>
            </a:r>
            <a:r>
              <a:rPr lang="en-US" dirty="0"/>
              <a:t>and </a:t>
            </a:r>
            <a:r>
              <a:rPr lang="en-US" dirty="0" smtClean="0"/>
              <a:t>hyperglycemia </a:t>
            </a:r>
            <a:r>
              <a:rPr lang="en-US" dirty="0"/>
              <a:t>events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allows the possibility of evaluating </a:t>
            </a:r>
            <a:r>
              <a:rPr lang="en-US" dirty="0" smtClean="0"/>
              <a:t>glycemic variability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parameters(like MAGE ,j index and glucose excursion indices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), </a:t>
            </a:r>
            <a:r>
              <a:rPr lang="en-US" dirty="0"/>
              <a:t>which are promising markers for the </a:t>
            </a:r>
            <a:r>
              <a:rPr lang="en-US" dirty="0" smtClean="0"/>
              <a:t>prevention of </a:t>
            </a:r>
            <a:r>
              <a:rPr lang="en-US" dirty="0"/>
              <a:t>diabetic </a:t>
            </a:r>
            <a:r>
              <a:rPr lang="en-US" dirty="0" smtClean="0"/>
              <a:t>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lag time can be </a:t>
            </a:r>
            <a:r>
              <a:rPr lang="en-US" dirty="0" smtClean="0"/>
              <a:t>mitigated  </a:t>
            </a:r>
            <a:r>
              <a:rPr lang="en-US" dirty="0"/>
              <a:t>in </a:t>
            </a:r>
            <a:r>
              <a:rPr lang="en-US" dirty="0" smtClean="0"/>
              <a:t>the retrospective </a:t>
            </a:r>
            <a:r>
              <a:rPr lang="en-US" dirty="0"/>
              <a:t>calibration of the CGMs, where the availability of </a:t>
            </a:r>
            <a:r>
              <a:rPr lang="en-US" dirty="0" smtClean="0"/>
              <a:t>several BG </a:t>
            </a:r>
            <a:r>
              <a:rPr lang="en-US" dirty="0"/>
              <a:t>references can allow the calibration versus both the time </a:t>
            </a:r>
            <a:r>
              <a:rPr lang="en-US" dirty="0" smtClean="0"/>
              <a:t>and magnitude </a:t>
            </a:r>
            <a:r>
              <a:rPr lang="en-US" dirty="0"/>
              <a:t>gradient between BG and IFG to be </a:t>
            </a:r>
            <a:r>
              <a:rPr lang="en-US" dirty="0" smtClean="0"/>
              <a:t>optimized, </a:t>
            </a:r>
            <a:r>
              <a:rPr lang="en-US" dirty="0"/>
              <a:t>by means </a:t>
            </a:r>
            <a:r>
              <a:rPr lang="en-US" dirty="0" smtClean="0"/>
              <a:t>of: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algorithm-driven calibration points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</a:p>
          <a:p>
            <a:pPr marL="0" indent="0">
              <a:buNone/>
            </a:pPr>
            <a:r>
              <a:rPr lang="en-US" dirty="0" smtClean="0"/>
              <a:t> or,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two-point 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regression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However,,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retrospective recalibration of the RT-calibrated CGM data allowed </a:t>
            </a:r>
            <a:r>
              <a:rPr lang="en-US" dirty="0" smtClean="0"/>
              <a:t>a relevant </a:t>
            </a:r>
            <a:r>
              <a:rPr lang="en-US" dirty="0"/>
              <a:t>reduction of the mean absolute deviation during the </a:t>
            </a:r>
            <a:r>
              <a:rPr lang="en-US" dirty="0" smtClean="0"/>
              <a:t>steady </a:t>
            </a:r>
            <a:r>
              <a:rPr lang="en-US" dirty="0" err="1" smtClean="0"/>
              <a:t>euglycaemic</a:t>
            </a:r>
            <a:r>
              <a:rPr lang="en-US" dirty="0" smtClean="0"/>
              <a:t> </a:t>
            </a:r>
            <a:r>
              <a:rPr lang="en-US" dirty="0"/>
              <a:t>state (from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20.9 down to 10.6 mg/dl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Another example by </a:t>
            </a:r>
            <a:r>
              <a:rPr lang="en-US" sz="5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by</a:t>
            </a: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Facchinetti</a:t>
            </a: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al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mean absolute </a:t>
            </a:r>
            <a:r>
              <a:rPr lang="en-US" dirty="0" smtClean="0"/>
              <a:t>percentage error </a:t>
            </a:r>
            <a:r>
              <a:rPr lang="en-US" dirty="0"/>
              <a:t>was reduced from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10.4 to 6.9 %.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. </a:t>
            </a:r>
            <a:r>
              <a:rPr lang="en-US" sz="3200" dirty="0" smtClean="0"/>
              <a:t>By king at 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1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7709"/>
            <a:ext cx="3962400" cy="2823211"/>
          </a:xfrm>
        </p:spPr>
      </p:pic>
      <p:sp>
        <p:nvSpPr>
          <p:cNvPr id="5" name="TextBox 4"/>
          <p:cNvSpPr txBox="1"/>
          <p:nvPr/>
        </p:nvSpPr>
        <p:spPr>
          <a:xfrm>
            <a:off x="838200" y="2971800"/>
            <a:ext cx="75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RT-CGM calibration</a:t>
            </a:r>
            <a:endParaRPr lang="en-US" sz="3200" dirty="0"/>
          </a:p>
          <a:p>
            <a:pPr algn="ctr"/>
            <a:r>
              <a:rPr lang="en-US" sz="3200" dirty="0" smtClean="0"/>
              <a:t> represents a real challenge due to: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calibration –wise selection is not easily  pointed and thus not significantly mitigated *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0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3877815"/>
          </a:xfrm>
        </p:spPr>
        <p:txBody>
          <a:bodyPr/>
          <a:lstStyle/>
          <a:p>
            <a:r>
              <a:rPr lang="en-US" dirty="0" smtClean="0"/>
              <a:t>As the delay is variable ,this problem can be mitigated by using:</a:t>
            </a:r>
          </a:p>
          <a:p>
            <a:r>
              <a:rPr lang="en-US" dirty="0" smtClean="0"/>
              <a:t>1- retrospective data ,however this will not be applicable in RT due the fact that glucose in ISF will follow the blood value by a lag  ( physiological + instrumental ) 10-20 min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Intra-analysis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</a:t>
            </a:r>
            <a:r>
              <a:rPr lang="en-US" dirty="0"/>
              <a:t> the development of more and more biocompatible and </a:t>
            </a:r>
            <a:r>
              <a:rPr lang="en-US" dirty="0" smtClean="0"/>
              <a:t>miniaturized sensors </a:t>
            </a:r>
            <a:r>
              <a:rPr lang="en-US" dirty="0"/>
              <a:t>in order to </a:t>
            </a:r>
            <a:r>
              <a:rPr lang="en-US" dirty="0" smtClean="0"/>
              <a:t>minimize </a:t>
            </a:r>
            <a:r>
              <a:rPr lang="en-US" dirty="0"/>
              <a:t>the FBR and therefore the possibility </a:t>
            </a:r>
            <a:r>
              <a:rPr lang="en-US" dirty="0" smtClean="0"/>
              <a:t>of having </a:t>
            </a:r>
            <a:r>
              <a:rPr lang="en-US" dirty="0"/>
              <a:t>local reactions after implantation.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</a:t>
            </a:r>
            <a:r>
              <a:rPr lang="en-US" dirty="0"/>
              <a:t> </a:t>
            </a:r>
            <a:r>
              <a:rPr lang="en-US" dirty="0" smtClean="0"/>
              <a:t>redundant </a:t>
            </a:r>
            <a:r>
              <a:rPr lang="en-US" dirty="0"/>
              <a:t>sensing, which </a:t>
            </a:r>
            <a:r>
              <a:rPr lang="en-US" dirty="0" smtClean="0"/>
              <a:t>is based </a:t>
            </a:r>
            <a:r>
              <a:rPr lang="en-US" dirty="0"/>
              <a:t>on the use of multiple </a:t>
            </a:r>
            <a:r>
              <a:rPr lang="en-US" dirty="0" smtClean="0"/>
              <a:t>sensors, </a:t>
            </a:r>
            <a:r>
              <a:rPr lang="en-US" dirty="0"/>
              <a:t>and in </a:t>
            </a:r>
            <a:r>
              <a:rPr lang="en-US" dirty="0" smtClean="0"/>
              <a:t>the combination </a:t>
            </a:r>
            <a:r>
              <a:rPr lang="en-US" dirty="0"/>
              <a:t>of all the CGM signals collected in </a:t>
            </a:r>
            <a:r>
              <a:rPr lang="en-US" dirty="0" smtClean="0"/>
              <a:t>parallel. </a:t>
            </a:r>
            <a:r>
              <a:rPr lang="en-US" dirty="0"/>
              <a:t>The aim </a:t>
            </a:r>
            <a:r>
              <a:rPr lang="en-US" dirty="0" smtClean="0"/>
              <a:t>of this </a:t>
            </a:r>
            <a:r>
              <a:rPr lang="en-US" dirty="0"/>
              <a:t>method is to detect individual aberrant (outlier) sensor values </a:t>
            </a:r>
            <a:r>
              <a:rPr lang="en-US" dirty="0" smtClean="0"/>
              <a:t>by means </a:t>
            </a:r>
            <a:r>
              <a:rPr lang="en-US" dirty="0"/>
              <a:t>of the responses of the other sensors. </a:t>
            </a:r>
            <a:r>
              <a:rPr lang="en-US" dirty="0" smtClean="0"/>
              <a:t>The </a:t>
            </a:r>
            <a:r>
              <a:rPr lang="en-US" dirty="0"/>
              <a:t>redundant sensing can also be</a:t>
            </a:r>
          </a:p>
          <a:p>
            <a:r>
              <a:rPr lang="en-US" dirty="0"/>
              <a:t>‘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orthogonal</a:t>
            </a:r>
            <a:r>
              <a:rPr lang="en-US" dirty="0"/>
              <a:t>’, that is, using sensors with different measuring </a:t>
            </a:r>
            <a:r>
              <a:rPr lang="en-US" dirty="0" smtClean="0"/>
              <a:t>principles and </a:t>
            </a:r>
            <a:r>
              <a:rPr lang="en-US" dirty="0"/>
              <a:t>thus are subjected to different </a:t>
            </a:r>
            <a:r>
              <a:rPr lang="en-US" dirty="0" smtClean="0"/>
              <a:t>interferences.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"/>
            <a:ext cx="2438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17418" y="28194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ndalus" panose="02020603050405020304" pitchFamily="18" charset="-78"/>
                <a:cs typeface="Andalus" panose="02020603050405020304" pitchFamily="18" charset="-78"/>
              </a:rPr>
              <a:t>Despite the current developments regarding 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biocompatibility ,miniaturization </a:t>
            </a:r>
            <a:r>
              <a:rPr lang="en-US" sz="2400" i="1" dirty="0">
                <a:latin typeface="Andalus" panose="02020603050405020304" pitchFamily="18" charset="-78"/>
                <a:cs typeface="Andalus" panose="02020603050405020304" pitchFamily="18" charset="-78"/>
              </a:rPr>
              <a:t>and redundant sensing, the CGM errors related to the 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loss of </a:t>
            </a:r>
            <a:r>
              <a:rPr lang="en-US" sz="2400" i="1" dirty="0">
                <a:latin typeface="Andalus" panose="02020603050405020304" pitchFamily="18" charset="-78"/>
                <a:cs typeface="Andalus" panose="02020603050405020304" pitchFamily="18" charset="-78"/>
              </a:rPr>
              <a:t>correlation between IF and blood cannot be 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avoided </a:t>
            </a:r>
            <a:r>
              <a:rPr lang="en-US" sz="2400" i="1" dirty="0">
                <a:latin typeface="Andalus" panose="02020603050405020304" pitchFamily="18" charset="-78"/>
                <a:cs typeface="Andalus" panose="02020603050405020304" pitchFamily="18" charset="-78"/>
              </a:rPr>
              <a:t>either in 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retrospective </a:t>
            </a:r>
            <a:r>
              <a:rPr lang="en-US" sz="2400" i="1" dirty="0">
                <a:latin typeface="Andalus" panose="02020603050405020304" pitchFamily="18" charset="-78"/>
                <a:cs typeface="Andalus" panose="02020603050405020304" pitchFamily="18" charset="-78"/>
              </a:rPr>
              <a:t>or in the RT CGM application, and can be detected only </a:t>
            </a:r>
            <a:r>
              <a:rPr lang="en-US" sz="24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by the </a:t>
            </a:r>
            <a:r>
              <a:rPr lang="en-US" sz="2400" i="1" dirty="0">
                <a:latin typeface="Andalus" panose="02020603050405020304" pitchFamily="18" charset="-78"/>
                <a:cs typeface="Andalus" panose="02020603050405020304" pitchFamily="18" charset="-78"/>
              </a:rPr>
              <a:t>direct comparison with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frequent BG reference measurements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.*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Post-analysis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2209800"/>
            <a:ext cx="40719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CGM accuracy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assessment)</a:t>
            </a:r>
          </a:p>
          <a:p>
            <a:pPr algn="ctr"/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Two methods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05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980185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1- taking lag time into consideration while compared with BG values :</a:t>
            </a:r>
          </a:p>
          <a:p>
            <a:r>
              <a:rPr lang="en-US" dirty="0"/>
              <a:t>The suggested method </a:t>
            </a:r>
            <a:r>
              <a:rPr lang="en-US" dirty="0" smtClean="0"/>
              <a:t>: consists </a:t>
            </a:r>
            <a:r>
              <a:rPr lang="en-US" dirty="0"/>
              <a:t>of the calculation </a:t>
            </a:r>
            <a:r>
              <a:rPr lang="en-US" dirty="0" smtClean="0"/>
              <a:t>of Pearson’s </a:t>
            </a:r>
            <a:r>
              <a:rPr lang="en-US" dirty="0"/>
              <a:t>correlation coefficient R between CGM and BG </a:t>
            </a:r>
            <a:r>
              <a:rPr lang="en-US" dirty="0" smtClean="0"/>
              <a:t>reference data </a:t>
            </a:r>
            <a:r>
              <a:rPr lang="en-US" dirty="0"/>
              <a:t>pairs, by applying increasing delays to the CGM signal. </a:t>
            </a:r>
            <a:r>
              <a:rPr lang="en-US" dirty="0" smtClean="0"/>
              <a:t>The applied </a:t>
            </a:r>
            <a:r>
              <a:rPr lang="en-US" dirty="0"/>
              <a:t>delay corresponding to the highest R value is considered </a:t>
            </a:r>
            <a:r>
              <a:rPr lang="en-US" dirty="0" smtClean="0"/>
              <a:t>as the </a:t>
            </a:r>
            <a:r>
              <a:rPr lang="en-US" dirty="0"/>
              <a:t>average lag time. The correction is then applied by shifting back </a:t>
            </a:r>
            <a:r>
              <a:rPr lang="en-US" dirty="0" smtClean="0"/>
              <a:t>in time </a:t>
            </a:r>
            <a:r>
              <a:rPr lang="en-US" dirty="0"/>
              <a:t>the CGM data subtracting a delay equal to the calculated </a:t>
            </a:r>
            <a:r>
              <a:rPr lang="en-US" dirty="0" smtClean="0"/>
              <a:t>average lag </a:t>
            </a:r>
            <a:r>
              <a:rPr lang="en-US" dirty="0"/>
              <a:t>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56263" cy="1182444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/>
              <a:t>I-</a:t>
            </a:r>
            <a:r>
              <a:rPr lang="en-US" dirty="0" err="1" smtClean="0"/>
              <a:t>Kovatchev’s</a:t>
            </a:r>
            <a:r>
              <a:rPr lang="en-US" dirty="0" smtClean="0"/>
              <a:t> </a:t>
            </a:r>
            <a:r>
              <a:rPr lang="en-US" dirty="0" err="1" smtClean="0"/>
              <a:t>Poincarè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Plot’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2-Another </a:t>
            </a:r>
            <a:r>
              <a:rPr lang="en-US" dirty="0"/>
              <a:t>valuable improvement to CGMs’ accuracy assessment </a:t>
            </a:r>
            <a:r>
              <a:rPr lang="en-US" dirty="0" smtClean="0"/>
              <a:t>was particular </a:t>
            </a:r>
            <a:r>
              <a:rPr lang="en-US" dirty="0"/>
              <a:t>case of CGMs. The CG-EGA applies different </a:t>
            </a:r>
            <a:r>
              <a:rPr lang="en-US" dirty="0" smtClean="0"/>
              <a:t>point-accuracy acceptance </a:t>
            </a:r>
            <a:r>
              <a:rPr lang="en-US" dirty="0"/>
              <a:t>criteria dependently from the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rate of change of BG, </a:t>
            </a:r>
            <a:r>
              <a:rPr lang="en-US" dirty="0" smtClean="0"/>
              <a:t>and thus </a:t>
            </a:r>
            <a:r>
              <a:rPr lang="en-US" dirty="0"/>
              <a:t>allows progressively higher tolerances in case of rapid </a:t>
            </a:r>
            <a:r>
              <a:rPr lang="en-US" dirty="0" smtClean="0"/>
              <a:t>glucose excursions</a:t>
            </a:r>
            <a:r>
              <a:rPr lang="en-US" dirty="0"/>
              <a:t>. 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II-Glucose </a:t>
            </a:r>
            <a:r>
              <a:rPr lang="en-US" dirty="0"/>
              <a:t>Error Grid Analysis (</a:t>
            </a:r>
            <a:r>
              <a:rPr lang="en-US" dirty="0" smtClean="0"/>
              <a:t>CG-EGA)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3-decrease the occurrence of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hypo/hyperglycemia events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4-lower glycemic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variability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5-improve metabolic control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HbA1c)</a:t>
            </a:r>
          </a:p>
        </p:txBody>
      </p:sp>
    </p:spTree>
    <p:extLst>
      <p:ext uri="{BB962C8B-B14F-4D97-AF65-F5344CB8AC3E}">
        <p14:creationId xmlns:p14="http://schemas.microsoft.com/office/powerpoint/2010/main" val="29153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>
            <a:noAutofit/>
          </a:bodyPr>
          <a:lstStyle/>
          <a:p>
            <a:r>
              <a:rPr lang="en-US" sz="800" dirty="0" smtClean="0"/>
              <a:t>References :</a:t>
            </a:r>
          </a:p>
          <a:p>
            <a:r>
              <a:rPr lang="en-US" sz="800" dirty="0"/>
              <a:t>1. </a:t>
            </a:r>
            <a:r>
              <a:rPr lang="en-US" sz="800" dirty="0" err="1"/>
              <a:t>Benhamou</a:t>
            </a:r>
            <a:r>
              <a:rPr lang="en-US" sz="800" dirty="0"/>
              <a:t> PY, </a:t>
            </a:r>
            <a:r>
              <a:rPr lang="en-US" sz="800" dirty="0" err="1"/>
              <a:t>Catargi</a:t>
            </a:r>
            <a:r>
              <a:rPr lang="en-US" sz="800" dirty="0"/>
              <a:t> B, </a:t>
            </a:r>
            <a:r>
              <a:rPr lang="en-US" sz="800" dirty="0" err="1"/>
              <a:t>Delenne</a:t>
            </a:r>
            <a:r>
              <a:rPr lang="en-US" sz="800" dirty="0"/>
              <a:t> B, et al., Real-time</a:t>
            </a:r>
          </a:p>
          <a:p>
            <a:r>
              <a:rPr lang="en-US" sz="800" dirty="0"/>
              <a:t>continuous glucose monitoring (CGM) integrated into the</a:t>
            </a:r>
          </a:p>
          <a:p>
            <a:r>
              <a:rPr lang="en-US" sz="800" dirty="0"/>
              <a:t>treatment of type 1 diabetes: Consensus of experts from</a:t>
            </a:r>
          </a:p>
          <a:p>
            <a:r>
              <a:rPr lang="en-US" sz="800" dirty="0"/>
              <a:t>SFD, EVADIAC and SFE, </a:t>
            </a:r>
            <a:r>
              <a:rPr lang="en-US" sz="800" i="1" dirty="0"/>
              <a:t>Diabetes </a:t>
            </a:r>
            <a:r>
              <a:rPr lang="en-US" sz="800" i="1" dirty="0" err="1"/>
              <a:t>Metab</a:t>
            </a:r>
            <a:r>
              <a:rPr lang="en-US" sz="800" dirty="0"/>
              <a:t>, 2012;38:S67–83.</a:t>
            </a:r>
          </a:p>
          <a:p>
            <a:r>
              <a:rPr lang="en-US" sz="800" dirty="0"/>
              <a:t>2. </a:t>
            </a:r>
            <a:r>
              <a:rPr lang="en-US" sz="800" dirty="0" err="1"/>
              <a:t>Hovorka</a:t>
            </a:r>
            <a:r>
              <a:rPr lang="en-US" sz="800" dirty="0"/>
              <a:t> R, </a:t>
            </a:r>
            <a:r>
              <a:rPr lang="en-US" sz="800" dirty="0" err="1"/>
              <a:t>Nodale</a:t>
            </a:r>
            <a:r>
              <a:rPr lang="en-US" sz="800" dirty="0"/>
              <a:t> M, </a:t>
            </a:r>
            <a:r>
              <a:rPr lang="en-US" sz="800" dirty="0" err="1"/>
              <a:t>Haidar</a:t>
            </a:r>
            <a:r>
              <a:rPr lang="en-US" sz="800" dirty="0"/>
              <a:t> A, </a:t>
            </a:r>
            <a:r>
              <a:rPr lang="en-US" sz="800" dirty="0" err="1"/>
              <a:t>Wilinska</a:t>
            </a:r>
            <a:r>
              <a:rPr lang="en-US" sz="800" dirty="0"/>
              <a:t> ME, Assessing</a:t>
            </a:r>
          </a:p>
          <a:p>
            <a:r>
              <a:rPr lang="en-US" sz="800" dirty="0"/>
              <a:t>performance of closed-loop insulin delivery systems by</a:t>
            </a:r>
          </a:p>
          <a:p>
            <a:r>
              <a:rPr lang="en-US" sz="800" dirty="0"/>
              <a:t>continuous glucose monitoring: drawbacks and way forward,</a:t>
            </a:r>
          </a:p>
          <a:p>
            <a:r>
              <a:rPr lang="en-US" sz="800" i="1" dirty="0"/>
              <a:t>Diabetes </a:t>
            </a:r>
            <a:r>
              <a:rPr lang="en-US" sz="800" i="1" dirty="0" err="1"/>
              <a:t>Technol</a:t>
            </a:r>
            <a:r>
              <a:rPr lang="en-US" sz="800" i="1" dirty="0"/>
              <a:t> </a:t>
            </a:r>
            <a:r>
              <a:rPr lang="en-US" sz="800" i="1" dirty="0" err="1"/>
              <a:t>Ther</a:t>
            </a:r>
            <a:r>
              <a:rPr lang="en-US" sz="800" dirty="0"/>
              <a:t>, 2013;15:4–12.</a:t>
            </a:r>
          </a:p>
          <a:p>
            <a:r>
              <a:rPr lang="en-US" sz="800" dirty="0"/>
              <a:t>3. </a:t>
            </a:r>
            <a:r>
              <a:rPr lang="en-US" sz="800" dirty="0" err="1"/>
              <a:t>Klonoff</a:t>
            </a:r>
            <a:r>
              <a:rPr lang="en-US" sz="800" dirty="0"/>
              <a:t> DC, The artificial pancreas: how sweet engineering will</a:t>
            </a:r>
          </a:p>
          <a:p>
            <a:r>
              <a:rPr lang="en-US" sz="800" dirty="0"/>
              <a:t>solve bitter problems, </a:t>
            </a:r>
            <a:r>
              <a:rPr lang="en-US" sz="800" i="1" dirty="0"/>
              <a:t>J Diabetes </a:t>
            </a:r>
            <a:r>
              <a:rPr lang="en-US" sz="800" i="1" dirty="0" err="1"/>
              <a:t>Sci</a:t>
            </a:r>
            <a:r>
              <a:rPr lang="en-US" sz="800" i="1" dirty="0"/>
              <a:t> </a:t>
            </a:r>
            <a:r>
              <a:rPr lang="en-US" sz="800" i="1" dirty="0" err="1"/>
              <a:t>Technol</a:t>
            </a:r>
            <a:r>
              <a:rPr lang="en-US" sz="800" dirty="0"/>
              <a:t>, 2007;1:72–81.</a:t>
            </a:r>
          </a:p>
          <a:p>
            <a:r>
              <a:rPr lang="en-US" sz="800" dirty="0"/>
              <a:t>4. Van den </a:t>
            </a:r>
            <a:r>
              <a:rPr lang="en-US" sz="800" dirty="0" err="1"/>
              <a:t>Berghe</a:t>
            </a:r>
            <a:r>
              <a:rPr lang="en-US" sz="800" dirty="0"/>
              <a:t> G, </a:t>
            </a:r>
            <a:r>
              <a:rPr lang="en-US" sz="800" dirty="0" err="1"/>
              <a:t>Wouters</a:t>
            </a:r>
            <a:r>
              <a:rPr lang="en-US" sz="800" dirty="0"/>
              <a:t> F, </a:t>
            </a:r>
            <a:r>
              <a:rPr lang="en-US" sz="800" dirty="0" err="1"/>
              <a:t>Verwaest</a:t>
            </a:r>
            <a:r>
              <a:rPr lang="en-US" sz="800" dirty="0"/>
              <a:t> C, et al., Intensive</a:t>
            </a:r>
          </a:p>
          <a:p>
            <a:r>
              <a:rPr lang="en-US" sz="800" dirty="0"/>
              <a:t>insulin therapy in critically ill patients, </a:t>
            </a:r>
            <a:r>
              <a:rPr lang="en-US" sz="800" i="1" dirty="0"/>
              <a:t>N </a:t>
            </a:r>
            <a:r>
              <a:rPr lang="en-US" sz="800" i="1" dirty="0" err="1"/>
              <a:t>Engl</a:t>
            </a:r>
            <a:r>
              <a:rPr lang="en-US" sz="800" i="1" dirty="0"/>
              <a:t> J Med</a:t>
            </a:r>
            <a:r>
              <a:rPr lang="en-US" sz="800" dirty="0"/>
              <a:t>,</a:t>
            </a:r>
          </a:p>
          <a:p>
            <a:r>
              <a:rPr lang="en-US" sz="800" dirty="0"/>
              <a:t>2001;345:1359–67.</a:t>
            </a:r>
          </a:p>
          <a:p>
            <a:r>
              <a:rPr lang="nl-NL" sz="800" dirty="0"/>
              <a:t>5. De Block C, Manuel-y-Keenoy B, Van Gaal L, Rogiers P,</a:t>
            </a:r>
          </a:p>
          <a:p>
            <a:r>
              <a:rPr lang="en-US" sz="800" dirty="0"/>
              <a:t>Intensive insulin therapy in the intensive care unit.</a:t>
            </a:r>
          </a:p>
          <a:p>
            <a:r>
              <a:rPr lang="en-US" sz="800" dirty="0"/>
              <a:t>Assessment by continuous glucose monitoring, </a:t>
            </a:r>
            <a:r>
              <a:rPr lang="en-US" sz="800" i="1" dirty="0"/>
              <a:t>Diabetes</a:t>
            </a:r>
          </a:p>
          <a:p>
            <a:r>
              <a:rPr lang="en-US" sz="800" i="1" dirty="0"/>
              <a:t>Care</a:t>
            </a:r>
            <a:r>
              <a:rPr lang="en-US" sz="800" dirty="0"/>
              <a:t>, 2006;29:1750–6.</a:t>
            </a:r>
          </a:p>
          <a:p>
            <a:r>
              <a:rPr lang="en-US" sz="800" dirty="0"/>
              <a:t>6. </a:t>
            </a:r>
            <a:r>
              <a:rPr lang="en-US" sz="800" dirty="0" err="1"/>
              <a:t>Holzinger</a:t>
            </a:r>
            <a:r>
              <a:rPr lang="en-US" sz="800" dirty="0"/>
              <a:t> U, </a:t>
            </a:r>
            <a:r>
              <a:rPr lang="en-US" sz="800" dirty="0" err="1"/>
              <a:t>Warszawska</a:t>
            </a:r>
            <a:r>
              <a:rPr lang="en-US" sz="800" dirty="0"/>
              <a:t> J, </a:t>
            </a:r>
            <a:r>
              <a:rPr lang="en-US" sz="800" dirty="0" err="1"/>
              <a:t>Kitzberger</a:t>
            </a:r>
            <a:r>
              <a:rPr lang="en-US" sz="800" dirty="0"/>
              <a:t> R, et al., Real-time</a:t>
            </a:r>
          </a:p>
          <a:p>
            <a:r>
              <a:rPr lang="en-US" sz="800" dirty="0"/>
              <a:t>continuous glucose monitoring in critically ill patients,</a:t>
            </a:r>
          </a:p>
          <a:p>
            <a:r>
              <a:rPr lang="en-US" sz="800" i="1" dirty="0"/>
              <a:t>Diabetes Care</a:t>
            </a:r>
            <a:r>
              <a:rPr lang="en-US" sz="800" dirty="0"/>
              <a:t>, 2010;33:467–72.</a:t>
            </a:r>
          </a:p>
          <a:p>
            <a:r>
              <a:rPr lang="en-US" sz="800" dirty="0"/>
              <a:t>7. </a:t>
            </a:r>
            <a:r>
              <a:rPr lang="en-US" sz="800" dirty="0" err="1"/>
              <a:t>Siegelaar</a:t>
            </a:r>
            <a:r>
              <a:rPr lang="en-US" sz="800" dirty="0"/>
              <a:t> SE, </a:t>
            </a:r>
            <a:r>
              <a:rPr lang="en-US" sz="800" dirty="0" err="1"/>
              <a:t>Holleman</a:t>
            </a:r>
            <a:r>
              <a:rPr lang="en-US" sz="800" dirty="0"/>
              <a:t> F, Hoekstra JBL, </a:t>
            </a:r>
            <a:r>
              <a:rPr lang="en-US" sz="800" dirty="0" err="1"/>
              <a:t>DeVries</a:t>
            </a:r>
            <a:r>
              <a:rPr lang="en-US" sz="800" dirty="0"/>
              <a:t> JH, Glucose</a:t>
            </a:r>
          </a:p>
          <a:p>
            <a:r>
              <a:rPr lang="en-US" sz="800" dirty="0"/>
              <a:t>variability; does it matter?, </a:t>
            </a:r>
            <a:r>
              <a:rPr lang="en-US" sz="800" i="1" dirty="0" err="1"/>
              <a:t>Endocr</a:t>
            </a:r>
            <a:r>
              <a:rPr lang="en-US" sz="800" i="1" dirty="0"/>
              <a:t> Rev</a:t>
            </a:r>
            <a:r>
              <a:rPr lang="en-US" sz="800" dirty="0"/>
              <a:t>, 2010;31:171–82.</a:t>
            </a:r>
          </a:p>
          <a:p>
            <a:r>
              <a:rPr lang="en-US" sz="800" dirty="0"/>
              <a:t>8. </a:t>
            </a:r>
            <a:r>
              <a:rPr lang="en-US" sz="800" dirty="0" err="1"/>
              <a:t>Penckofer</a:t>
            </a:r>
            <a:r>
              <a:rPr lang="en-US" sz="800" dirty="0"/>
              <a:t> S, Quinn L, </a:t>
            </a:r>
            <a:r>
              <a:rPr lang="en-US" sz="800" dirty="0" err="1"/>
              <a:t>Byrn</a:t>
            </a:r>
            <a:r>
              <a:rPr lang="en-US" sz="800" dirty="0"/>
              <a:t> M, et al., Does glycemic variability</a:t>
            </a:r>
          </a:p>
          <a:p>
            <a:r>
              <a:rPr lang="en-US" sz="800" dirty="0"/>
              <a:t>impact mood and quality of life?, </a:t>
            </a:r>
            <a:r>
              <a:rPr lang="en-US" sz="800" i="1" dirty="0"/>
              <a:t>Diabetes </a:t>
            </a:r>
            <a:r>
              <a:rPr lang="en-US" sz="800" i="1" dirty="0" err="1"/>
              <a:t>Technol</a:t>
            </a:r>
            <a:r>
              <a:rPr lang="en-US" sz="800" i="1" dirty="0"/>
              <a:t> </a:t>
            </a:r>
            <a:r>
              <a:rPr lang="en-US" sz="800" i="1" dirty="0" err="1"/>
              <a:t>Ther</a:t>
            </a:r>
            <a:r>
              <a:rPr lang="en-US" sz="800" dirty="0"/>
              <a:t>,</a:t>
            </a:r>
          </a:p>
          <a:p>
            <a:r>
              <a:rPr lang="en-US" sz="800" dirty="0"/>
              <a:t>2012;14:303–10.</a:t>
            </a:r>
          </a:p>
          <a:p>
            <a:r>
              <a:rPr lang="en-US" sz="800" dirty="0"/>
              <a:t>9. </a:t>
            </a:r>
            <a:r>
              <a:rPr lang="en-US" sz="800" dirty="0" err="1"/>
              <a:t>Klonoff</a:t>
            </a:r>
            <a:r>
              <a:rPr lang="en-US" sz="800" dirty="0"/>
              <a:t> DC, Technology to treat hyperglycemia in trauma,</a:t>
            </a:r>
          </a:p>
          <a:p>
            <a:r>
              <a:rPr lang="fr-FR" sz="800" i="1" dirty="0"/>
              <a:t>J </a:t>
            </a:r>
            <a:r>
              <a:rPr lang="fr-FR" sz="800" i="1" dirty="0" err="1"/>
              <a:t>Diabetes</a:t>
            </a:r>
            <a:r>
              <a:rPr lang="fr-FR" sz="800" i="1" dirty="0"/>
              <a:t> </a:t>
            </a:r>
            <a:r>
              <a:rPr lang="fr-FR" sz="800" i="1" dirty="0" err="1"/>
              <a:t>Sci</a:t>
            </a:r>
            <a:r>
              <a:rPr lang="fr-FR" sz="800" i="1" dirty="0"/>
              <a:t> </a:t>
            </a:r>
            <a:r>
              <a:rPr lang="fr-FR" sz="800" i="1" dirty="0" err="1"/>
              <a:t>Technol</a:t>
            </a:r>
            <a:r>
              <a:rPr lang="fr-FR" sz="800" dirty="0"/>
              <a:t>, 2007;1:151–2.</a:t>
            </a:r>
          </a:p>
          <a:p>
            <a:r>
              <a:rPr lang="en-US" sz="800" dirty="0"/>
              <a:t>10. </a:t>
            </a:r>
            <a:r>
              <a:rPr lang="en-US" sz="800" dirty="0" err="1"/>
              <a:t>Damiano</a:t>
            </a:r>
            <a:r>
              <a:rPr lang="en-US" sz="800" dirty="0"/>
              <a:t> RE, El-Khatib FH, Zheng H, et al., A comparative</a:t>
            </a:r>
          </a:p>
          <a:p>
            <a:r>
              <a:rPr lang="en-US" sz="800" dirty="0"/>
              <a:t>effectiveness analysis of three continuous glucose monitors,</a:t>
            </a:r>
          </a:p>
          <a:p>
            <a:r>
              <a:rPr lang="en-US" sz="800" i="1" dirty="0"/>
              <a:t>Diabetes Care</a:t>
            </a:r>
            <a:r>
              <a:rPr lang="en-US" sz="800" dirty="0"/>
              <a:t>, 2013;36:251–9.</a:t>
            </a:r>
          </a:p>
          <a:p>
            <a:r>
              <a:rPr lang="en-US" sz="800" dirty="0"/>
              <a:t>11. </a:t>
            </a:r>
            <a:r>
              <a:rPr lang="en-US" sz="800" dirty="0" err="1"/>
              <a:t>Ligtenberg</a:t>
            </a:r>
            <a:r>
              <a:rPr lang="en-US" sz="800" dirty="0"/>
              <a:t> JJM, de </a:t>
            </a:r>
            <a:r>
              <a:rPr lang="en-US" sz="800" dirty="0" err="1"/>
              <a:t>Plaa</a:t>
            </a:r>
            <a:r>
              <a:rPr lang="en-US" sz="800" dirty="0"/>
              <a:t> ME, </a:t>
            </a:r>
            <a:r>
              <a:rPr lang="en-US" sz="800" dirty="0" err="1"/>
              <a:t>Zijlstra</a:t>
            </a:r>
            <a:r>
              <a:rPr lang="en-US" sz="800" dirty="0"/>
              <a:t> JG, Continuous</a:t>
            </a:r>
          </a:p>
          <a:p>
            <a:r>
              <a:rPr lang="en-US" sz="800" dirty="0"/>
              <a:t>subcutaneous glucose monitoring: good enough to use in</a:t>
            </a:r>
          </a:p>
          <a:p>
            <a:r>
              <a:rPr lang="en-US" sz="800" dirty="0"/>
              <a:t>glucose regulation protocols?, </a:t>
            </a:r>
            <a:r>
              <a:rPr lang="en-US" sz="800" i="1" dirty="0"/>
              <a:t>Critic Care</a:t>
            </a:r>
            <a:r>
              <a:rPr lang="en-US" sz="800" dirty="0"/>
              <a:t>, 2011;15:403.</a:t>
            </a:r>
          </a:p>
          <a:p>
            <a:r>
              <a:rPr lang="en-US" sz="800" dirty="0"/>
              <a:t>12. </a:t>
            </a:r>
            <a:r>
              <a:rPr lang="en-US" sz="800" dirty="0" err="1"/>
              <a:t>Battelino</a:t>
            </a:r>
            <a:r>
              <a:rPr lang="en-US" sz="800" dirty="0"/>
              <a:t> T, </a:t>
            </a:r>
            <a:r>
              <a:rPr lang="en-US" sz="800" dirty="0" err="1"/>
              <a:t>Conget</a:t>
            </a:r>
            <a:r>
              <a:rPr lang="en-US" sz="800" dirty="0"/>
              <a:t> I, Olsen B, et al., The use and efficacy of</a:t>
            </a:r>
          </a:p>
          <a:p>
            <a:r>
              <a:rPr lang="en-US" sz="800" dirty="0"/>
              <a:t>continuous glucose monitoring in type 1 diabetes treated</a:t>
            </a:r>
          </a:p>
          <a:p>
            <a:r>
              <a:rPr lang="en-US" sz="800" dirty="0"/>
              <a:t>with insulin pump therapy: a </a:t>
            </a:r>
            <a:r>
              <a:rPr lang="en-US" sz="800" dirty="0" err="1"/>
              <a:t>randomised</a:t>
            </a:r>
            <a:r>
              <a:rPr lang="en-US" sz="800" dirty="0"/>
              <a:t> controlled trial,</a:t>
            </a:r>
          </a:p>
          <a:p>
            <a:r>
              <a:rPr lang="en-US" sz="800" i="1" dirty="0" err="1"/>
              <a:t>Diabetologia</a:t>
            </a:r>
            <a:r>
              <a:rPr lang="en-US" sz="800" dirty="0"/>
              <a:t>, 2012;55:3155–62.</a:t>
            </a:r>
          </a:p>
          <a:p>
            <a:r>
              <a:rPr lang="en-US" sz="800" dirty="0"/>
              <a:t>13. Rubin RR, </a:t>
            </a:r>
            <a:r>
              <a:rPr lang="en-US" sz="800" dirty="0" err="1"/>
              <a:t>Peyrot</a:t>
            </a:r>
            <a:r>
              <a:rPr lang="en-US" sz="800" dirty="0"/>
              <a:t> M, STAR 3 Study Group, health-related</a:t>
            </a:r>
          </a:p>
          <a:p>
            <a:r>
              <a:rPr lang="en-US" sz="800" dirty="0"/>
              <a:t>quality of life and treatment satisfaction in the </a:t>
            </a:r>
            <a:r>
              <a:rPr lang="en-US" sz="800" dirty="0" err="1"/>
              <a:t>sensoraugmented</a:t>
            </a:r>
            <a:endParaRPr lang="en-US" sz="800" dirty="0"/>
          </a:p>
          <a:p>
            <a:r>
              <a:rPr lang="en-US" sz="800" dirty="0"/>
              <a:t>pump therapy for A1C Reduction 3 (STAR 3) trial,</a:t>
            </a:r>
          </a:p>
          <a:p>
            <a:r>
              <a:rPr lang="en-US" sz="800" i="1" dirty="0"/>
              <a:t>Diabetes </a:t>
            </a:r>
            <a:r>
              <a:rPr lang="en-US" sz="800" i="1" dirty="0" err="1"/>
              <a:t>Technol</a:t>
            </a:r>
            <a:r>
              <a:rPr lang="en-US" sz="800" i="1" dirty="0"/>
              <a:t> </a:t>
            </a:r>
            <a:r>
              <a:rPr lang="en-US" sz="800" i="1" dirty="0" err="1"/>
              <a:t>Ther</a:t>
            </a:r>
            <a:r>
              <a:rPr lang="en-US" sz="800" dirty="0"/>
              <a:t>, 2012;14:143–51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397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8600"/>
            <a:ext cx="7745505" cy="624839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14. O’Connell MA, Donath S, O’Neal DN, et al., </a:t>
            </a:r>
            <a:r>
              <a:rPr lang="en-US" dirty="0" err="1"/>
              <a:t>Glycaemic</a:t>
            </a:r>
            <a:r>
              <a:rPr lang="en-US" dirty="0"/>
              <a:t> impact</a:t>
            </a:r>
          </a:p>
          <a:p>
            <a:r>
              <a:rPr lang="en-US" dirty="0"/>
              <a:t>of patient-led use of sensor-guided pump therapy in type</a:t>
            </a:r>
          </a:p>
          <a:p>
            <a:r>
              <a:rPr lang="en-US" dirty="0"/>
              <a:t>1 diabetes: a </a:t>
            </a:r>
            <a:r>
              <a:rPr lang="en-US" dirty="0" err="1"/>
              <a:t>randomised</a:t>
            </a:r>
            <a:r>
              <a:rPr lang="en-US" dirty="0"/>
              <a:t> controlled trial, </a:t>
            </a:r>
            <a:r>
              <a:rPr lang="en-US" i="1" dirty="0" err="1"/>
              <a:t>Diabetologia</a:t>
            </a:r>
            <a:r>
              <a:rPr lang="en-US" dirty="0"/>
              <a:t>,</a:t>
            </a:r>
          </a:p>
          <a:p>
            <a:r>
              <a:rPr lang="en-US" dirty="0"/>
              <a:t>2009;52:1250–7.</a:t>
            </a:r>
          </a:p>
          <a:p>
            <a:r>
              <a:rPr lang="en-US" dirty="0"/>
              <a:t>15. </a:t>
            </a:r>
            <a:r>
              <a:rPr lang="en-US" dirty="0" err="1"/>
              <a:t>Raccah</a:t>
            </a:r>
            <a:r>
              <a:rPr lang="en-US" dirty="0"/>
              <a:t> D, </a:t>
            </a:r>
            <a:r>
              <a:rPr lang="en-US" dirty="0" err="1"/>
              <a:t>Sulmont</a:t>
            </a:r>
            <a:r>
              <a:rPr lang="en-US" dirty="0"/>
              <a:t> V, </a:t>
            </a:r>
            <a:r>
              <a:rPr lang="en-US" dirty="0" err="1"/>
              <a:t>Reznik</a:t>
            </a:r>
            <a:r>
              <a:rPr lang="en-US" dirty="0"/>
              <a:t> Y, et al., Incremental value of</a:t>
            </a:r>
          </a:p>
          <a:p>
            <a:r>
              <a:rPr lang="en-US" dirty="0"/>
              <a:t>continuous glucose monitoring when starting pump therapy</a:t>
            </a:r>
          </a:p>
          <a:p>
            <a:r>
              <a:rPr lang="en-US" dirty="0"/>
              <a:t>in patients with poorly controlled type 1 diabetes: the</a:t>
            </a:r>
          </a:p>
          <a:p>
            <a:r>
              <a:rPr lang="en-US" dirty="0" err="1"/>
              <a:t>RealTrend</a:t>
            </a:r>
            <a:r>
              <a:rPr lang="en-US" dirty="0"/>
              <a:t> study, </a:t>
            </a:r>
            <a:r>
              <a:rPr lang="en-US" i="1" dirty="0"/>
              <a:t>Diabetes Care</a:t>
            </a:r>
            <a:r>
              <a:rPr lang="en-US" dirty="0"/>
              <a:t>, 2009;32:2245–50.</a:t>
            </a:r>
          </a:p>
          <a:p>
            <a:r>
              <a:rPr lang="en-US" dirty="0"/>
              <a:t>16. </a:t>
            </a:r>
            <a:r>
              <a:rPr lang="en-US" dirty="0" err="1"/>
              <a:t>Hermanides</a:t>
            </a:r>
            <a:r>
              <a:rPr lang="en-US" dirty="0"/>
              <a:t> J, </a:t>
            </a:r>
            <a:r>
              <a:rPr lang="en-US" dirty="0" err="1"/>
              <a:t>Nّrgaard</a:t>
            </a:r>
            <a:r>
              <a:rPr lang="en-US" dirty="0"/>
              <a:t> K, </a:t>
            </a:r>
            <a:r>
              <a:rPr lang="en-US" dirty="0" err="1"/>
              <a:t>Bruttomesso</a:t>
            </a:r>
            <a:r>
              <a:rPr lang="en-US" dirty="0"/>
              <a:t> D, et al., </a:t>
            </a:r>
            <a:r>
              <a:rPr lang="en-US" dirty="0" err="1"/>
              <a:t>Sensoraugmented</a:t>
            </a:r>
            <a:endParaRPr lang="en-US" dirty="0"/>
          </a:p>
          <a:p>
            <a:r>
              <a:rPr lang="en-US" dirty="0"/>
              <a:t>pump therapy lowers HbA1c in </a:t>
            </a:r>
            <a:r>
              <a:rPr lang="en-US" dirty="0" err="1"/>
              <a:t>suboptimally</a:t>
            </a:r>
            <a:endParaRPr lang="en-US" dirty="0"/>
          </a:p>
          <a:p>
            <a:r>
              <a:rPr lang="en-US" dirty="0"/>
              <a:t>controlled Type 1 diabetes; a randomized controlled trial,</a:t>
            </a:r>
          </a:p>
          <a:p>
            <a:r>
              <a:rPr lang="en-US" i="1" dirty="0" err="1"/>
              <a:t>Diabet</a:t>
            </a:r>
            <a:r>
              <a:rPr lang="en-US" i="1" dirty="0"/>
              <a:t> Med</a:t>
            </a:r>
            <a:r>
              <a:rPr lang="en-US" dirty="0"/>
              <a:t>, 2011;28:1158–67.</a:t>
            </a:r>
          </a:p>
          <a:p>
            <a:r>
              <a:rPr lang="nb-NO" dirty="0"/>
              <a:t>17. Bergenstal RM, Tamborlane WV, Ahmann A, et al.,</a:t>
            </a:r>
          </a:p>
          <a:p>
            <a:r>
              <a:rPr lang="en-US" dirty="0"/>
              <a:t>Effectiveness of sensor-augmented insulin-pump therapy in</a:t>
            </a:r>
          </a:p>
          <a:p>
            <a:r>
              <a:rPr lang="en-US" dirty="0"/>
              <a:t>type 1 diabetes,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, 2010;363:311–20.</a:t>
            </a:r>
          </a:p>
          <a:p>
            <a:r>
              <a:rPr lang="en-US" dirty="0"/>
              <a:t>18. </a:t>
            </a:r>
            <a:r>
              <a:rPr lang="en-US" dirty="0" err="1"/>
              <a:t>Cosson</a:t>
            </a:r>
            <a:r>
              <a:rPr lang="en-US" dirty="0"/>
              <a:t> E, </a:t>
            </a:r>
            <a:r>
              <a:rPr lang="en-US" dirty="0" err="1"/>
              <a:t>Hamo-Tchatchouang</a:t>
            </a:r>
            <a:r>
              <a:rPr lang="en-US" dirty="0"/>
              <a:t> E, </a:t>
            </a:r>
            <a:r>
              <a:rPr lang="en-US" dirty="0" err="1"/>
              <a:t>Dufaitre-Patouraux</a:t>
            </a:r>
            <a:r>
              <a:rPr lang="en-US" dirty="0"/>
              <a:t> L,</a:t>
            </a:r>
          </a:p>
          <a:p>
            <a:r>
              <a:rPr lang="en-US" dirty="0"/>
              <a:t>et al., </a:t>
            </a:r>
            <a:r>
              <a:rPr lang="en-US" dirty="0" err="1"/>
              <a:t>Multicentre</a:t>
            </a:r>
            <a:r>
              <a:rPr lang="en-US" dirty="0"/>
              <a:t>, </a:t>
            </a:r>
            <a:r>
              <a:rPr lang="en-US" dirty="0" err="1"/>
              <a:t>randomised</a:t>
            </a:r>
            <a:r>
              <a:rPr lang="en-US" dirty="0"/>
              <a:t>, controlled study of the</a:t>
            </a:r>
          </a:p>
          <a:p>
            <a:r>
              <a:rPr lang="en-US" dirty="0"/>
              <a:t>impact of continuous sub-cutaneous glucose monitoring</a:t>
            </a:r>
          </a:p>
          <a:p>
            <a:r>
              <a:rPr lang="en-US" dirty="0"/>
              <a:t>(</a:t>
            </a:r>
            <a:r>
              <a:rPr lang="en-US" dirty="0" err="1"/>
              <a:t>GlucoDay</a:t>
            </a:r>
            <a:r>
              <a:rPr lang="en-US" dirty="0"/>
              <a:t>®) on </a:t>
            </a:r>
            <a:r>
              <a:rPr lang="en-US" dirty="0" err="1"/>
              <a:t>glycaemic</a:t>
            </a:r>
            <a:r>
              <a:rPr lang="en-US" dirty="0"/>
              <a:t> control in type 1 and type 2</a:t>
            </a:r>
          </a:p>
          <a:p>
            <a:r>
              <a:rPr lang="en-US" dirty="0"/>
              <a:t>diabetes patients, </a:t>
            </a:r>
            <a:r>
              <a:rPr lang="en-US" i="1" dirty="0"/>
              <a:t>Diabetes </a:t>
            </a:r>
            <a:r>
              <a:rPr lang="en-US" i="1" dirty="0" err="1"/>
              <a:t>Metab</a:t>
            </a:r>
            <a:r>
              <a:rPr lang="en-US" dirty="0"/>
              <a:t>, 2009;35:312–8.</a:t>
            </a:r>
          </a:p>
          <a:p>
            <a:r>
              <a:rPr lang="en-US" dirty="0"/>
              <a:t>19. </a:t>
            </a:r>
            <a:r>
              <a:rPr lang="en-US" dirty="0" err="1"/>
              <a:t>Ludvigsson</a:t>
            </a:r>
            <a:r>
              <a:rPr lang="en-US" dirty="0"/>
              <a:t> J, </a:t>
            </a:r>
            <a:r>
              <a:rPr lang="en-US" dirty="0" err="1"/>
              <a:t>Hanas</a:t>
            </a:r>
            <a:r>
              <a:rPr lang="en-US" dirty="0"/>
              <a:t> R, Continuous subcutaneous glucose</a:t>
            </a:r>
          </a:p>
          <a:p>
            <a:r>
              <a:rPr lang="en-US" dirty="0"/>
              <a:t>monitoring improved metabolic control in pediatric</a:t>
            </a:r>
          </a:p>
          <a:p>
            <a:r>
              <a:rPr lang="en-US" dirty="0"/>
              <a:t>patients with type 1 diabetes: a controlled crossover study,</a:t>
            </a:r>
          </a:p>
          <a:p>
            <a:r>
              <a:rPr lang="en-US" i="1" dirty="0"/>
              <a:t>Pediatrics</a:t>
            </a:r>
            <a:r>
              <a:rPr lang="en-US" dirty="0"/>
              <a:t>, 2003;111:933–8.</a:t>
            </a:r>
          </a:p>
          <a:p>
            <a:r>
              <a:rPr lang="en-US" dirty="0"/>
              <a:t>20. </a:t>
            </a:r>
            <a:r>
              <a:rPr lang="en-US" dirty="0" err="1"/>
              <a:t>Tanenberg</a:t>
            </a:r>
            <a:r>
              <a:rPr lang="en-US" dirty="0"/>
              <a:t> R, Bode B, Lane W, et al., Use of the continuous</a:t>
            </a:r>
          </a:p>
          <a:p>
            <a:r>
              <a:rPr lang="en-US" dirty="0"/>
              <a:t>glucose monitoring system to guide therapy in patients with</a:t>
            </a:r>
          </a:p>
          <a:p>
            <a:r>
              <a:rPr lang="en-US" dirty="0"/>
              <a:t>insulin-treated diabetes: a randomized controlled trial, </a:t>
            </a:r>
            <a:r>
              <a:rPr lang="en-US" i="1" dirty="0"/>
              <a:t>Mayo</a:t>
            </a:r>
          </a:p>
          <a:p>
            <a:r>
              <a:rPr lang="en-US" i="1" dirty="0" err="1"/>
              <a:t>Clin</a:t>
            </a:r>
            <a:r>
              <a:rPr lang="en-US" i="1" dirty="0"/>
              <a:t> Proc</a:t>
            </a:r>
            <a:r>
              <a:rPr lang="en-US" dirty="0"/>
              <a:t>, 2004;79:1521–6.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"/>
            <a:ext cx="7745505" cy="5943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31. Garg SK, Schwartz S, Edelman SV, Improved glucose</a:t>
            </a:r>
          </a:p>
          <a:p>
            <a:r>
              <a:rPr lang="en-US" dirty="0"/>
              <a:t>excursions using an implantable real-time continuous</a:t>
            </a:r>
          </a:p>
          <a:p>
            <a:r>
              <a:rPr lang="en-US" dirty="0"/>
              <a:t>glucose monitoring sensor in adults with type 1 diabetes,</a:t>
            </a:r>
          </a:p>
          <a:p>
            <a:r>
              <a:rPr lang="en-US" i="1" dirty="0"/>
              <a:t>Diabetes Care</a:t>
            </a:r>
            <a:r>
              <a:rPr lang="en-US" dirty="0"/>
              <a:t>, 2004;27:734–8.</a:t>
            </a:r>
          </a:p>
          <a:p>
            <a:r>
              <a:rPr lang="en-US" dirty="0"/>
              <a:t>32. Chase HP, Roberts MD, Wightman C, et al., Use of</a:t>
            </a:r>
          </a:p>
          <a:p>
            <a:r>
              <a:rPr lang="en-US" dirty="0" err="1"/>
              <a:t>GlucoWatch</a:t>
            </a:r>
            <a:r>
              <a:rPr lang="en-US" dirty="0"/>
              <a:t> Biographer in children with type 1 diabetes,</a:t>
            </a:r>
          </a:p>
          <a:p>
            <a:r>
              <a:rPr lang="en-US" i="1" dirty="0"/>
              <a:t>Pediatrics</a:t>
            </a:r>
            <a:r>
              <a:rPr lang="en-US" dirty="0"/>
              <a:t>, 2003;111:933–8.</a:t>
            </a:r>
          </a:p>
          <a:p>
            <a:r>
              <a:rPr lang="en-US" dirty="0"/>
              <a:t>33. Juvenile Diabetes Research Foundation Continuous Glucose</a:t>
            </a:r>
          </a:p>
          <a:p>
            <a:r>
              <a:rPr lang="en-US" dirty="0"/>
              <a:t>Monitoring Study Group, </a:t>
            </a:r>
            <a:r>
              <a:rPr lang="en-US" dirty="0" err="1"/>
              <a:t>Tamborlane</a:t>
            </a:r>
            <a:r>
              <a:rPr lang="en-US" dirty="0"/>
              <a:t> WV, Beck RW, Bode BW,</a:t>
            </a:r>
          </a:p>
          <a:p>
            <a:r>
              <a:rPr lang="en-US" dirty="0"/>
              <a:t>et al., Continuous glucose monitoring and intensive treatment</a:t>
            </a:r>
          </a:p>
          <a:p>
            <a:r>
              <a:rPr lang="en-US" dirty="0"/>
              <a:t>of type 1 diabetes,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, 2008;359:1464–76.</a:t>
            </a:r>
          </a:p>
          <a:p>
            <a:r>
              <a:rPr lang="en-US" dirty="0"/>
              <a:t>34. </a:t>
            </a:r>
            <a:r>
              <a:rPr lang="en-US" dirty="0" err="1"/>
              <a:t>Liebl</a:t>
            </a:r>
            <a:r>
              <a:rPr lang="en-US" dirty="0"/>
              <a:t> A, </a:t>
            </a:r>
            <a:r>
              <a:rPr lang="en-US" dirty="0" err="1"/>
              <a:t>Henrichs</a:t>
            </a:r>
            <a:r>
              <a:rPr lang="en-US" dirty="0"/>
              <a:t> HR, Heinemann L, et al., Continuous glucose</a:t>
            </a:r>
          </a:p>
          <a:p>
            <a:r>
              <a:rPr lang="en-US" dirty="0"/>
              <a:t>monitoring working group of the working group diabetes</a:t>
            </a:r>
          </a:p>
          <a:p>
            <a:r>
              <a:rPr lang="en-US" dirty="0"/>
              <a:t>technology of the German Diabetes Association, continuous</a:t>
            </a:r>
          </a:p>
          <a:p>
            <a:r>
              <a:rPr lang="en-US" dirty="0"/>
              <a:t>glucose monitoring: evidence and consensus statement for</a:t>
            </a:r>
          </a:p>
          <a:p>
            <a:r>
              <a:rPr lang="fr-FR" dirty="0" err="1"/>
              <a:t>clinical</a:t>
            </a:r>
            <a:r>
              <a:rPr lang="fr-FR" dirty="0"/>
              <a:t> use, </a:t>
            </a:r>
            <a:r>
              <a:rPr lang="fr-FR" i="1" dirty="0"/>
              <a:t>J </a:t>
            </a:r>
            <a:r>
              <a:rPr lang="fr-FR" i="1" dirty="0" err="1"/>
              <a:t>Diabetes</a:t>
            </a:r>
            <a:r>
              <a:rPr lang="fr-FR" i="1" dirty="0"/>
              <a:t> </a:t>
            </a:r>
            <a:r>
              <a:rPr lang="fr-FR" i="1" dirty="0" err="1"/>
              <a:t>Sci</a:t>
            </a:r>
            <a:r>
              <a:rPr lang="fr-FR" i="1" dirty="0"/>
              <a:t> </a:t>
            </a:r>
            <a:r>
              <a:rPr lang="fr-FR" i="1" dirty="0" err="1"/>
              <a:t>Technol</a:t>
            </a:r>
            <a:r>
              <a:rPr lang="fr-FR" dirty="0"/>
              <a:t>, 2013;7:500–19.</a:t>
            </a:r>
          </a:p>
          <a:p>
            <a:r>
              <a:rPr lang="en-US" dirty="0"/>
              <a:t>35. Diabetes Research in Children Network (</a:t>
            </a:r>
            <a:r>
              <a:rPr lang="en-US" dirty="0" err="1"/>
              <a:t>DirecNet</a:t>
            </a:r>
            <a:r>
              <a:rPr lang="en-US" dirty="0"/>
              <a:t>) Study</a:t>
            </a:r>
          </a:p>
          <a:p>
            <a:r>
              <a:rPr lang="en-US" dirty="0"/>
              <a:t>Group, Youth and parent satisfaction with clinical use of the</a:t>
            </a:r>
          </a:p>
          <a:p>
            <a:r>
              <a:rPr lang="en-US" dirty="0" err="1"/>
              <a:t>GlucoWatch</a:t>
            </a:r>
            <a:r>
              <a:rPr lang="en-US" dirty="0"/>
              <a:t> G2 Biographer in the management of pediatric</a:t>
            </a:r>
          </a:p>
          <a:p>
            <a:r>
              <a:rPr lang="pt-BR" dirty="0"/>
              <a:t>type 1 diabetes, </a:t>
            </a:r>
            <a:r>
              <a:rPr lang="pt-BR" i="1" dirty="0"/>
              <a:t>Diabetes Care</a:t>
            </a:r>
            <a:r>
              <a:rPr lang="pt-BR" dirty="0"/>
              <a:t>, 2005;28:1929–35.</a:t>
            </a:r>
          </a:p>
          <a:p>
            <a:r>
              <a:rPr lang="en-US" dirty="0"/>
              <a:t>36. Juvenile Diabetes Research Foundation Continuous</a:t>
            </a:r>
          </a:p>
          <a:p>
            <a:r>
              <a:rPr lang="en-US" dirty="0"/>
              <a:t>Glucose Monitoring Study Group, Validation of measures of</a:t>
            </a:r>
          </a:p>
          <a:p>
            <a:r>
              <a:rPr lang="en-US" dirty="0"/>
              <a:t>satisfaction with and impact of continuous and conventional</a:t>
            </a:r>
          </a:p>
          <a:p>
            <a:r>
              <a:rPr lang="en-US" dirty="0"/>
              <a:t>glucose monitoring, </a:t>
            </a:r>
            <a:r>
              <a:rPr lang="en-US" i="1" dirty="0"/>
              <a:t>Diabetes </a:t>
            </a:r>
            <a:r>
              <a:rPr lang="en-US" i="1" dirty="0" err="1"/>
              <a:t>Technol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, 2010;12:679–84.</a:t>
            </a:r>
          </a:p>
          <a:p>
            <a:r>
              <a:rPr lang="en-US" dirty="0"/>
              <a:t>37. </a:t>
            </a:r>
            <a:r>
              <a:rPr lang="en-US" dirty="0" err="1"/>
              <a:t>Rebrin</a:t>
            </a:r>
            <a:r>
              <a:rPr lang="en-US" dirty="0"/>
              <a:t> K, </a:t>
            </a:r>
            <a:r>
              <a:rPr lang="en-US" dirty="0" err="1"/>
              <a:t>Steil</a:t>
            </a:r>
            <a:r>
              <a:rPr lang="en-US" dirty="0"/>
              <a:t> GM, Van Antwerp WP, </a:t>
            </a:r>
            <a:r>
              <a:rPr lang="en-US" dirty="0" err="1"/>
              <a:t>Mastrototaro</a:t>
            </a:r>
            <a:r>
              <a:rPr lang="en-US" dirty="0"/>
              <a:t> JJ,</a:t>
            </a:r>
          </a:p>
          <a:p>
            <a:r>
              <a:rPr lang="en-US" dirty="0"/>
              <a:t>Subcutaneous glucose predicts plasma glucose independent</a:t>
            </a:r>
          </a:p>
          <a:p>
            <a:r>
              <a:rPr lang="en-US" dirty="0"/>
              <a:t>of insulin. Implications for continuous monitoring, </a:t>
            </a:r>
            <a:r>
              <a:rPr lang="en-US" i="1" dirty="0"/>
              <a:t>Am J</a:t>
            </a:r>
          </a:p>
          <a:p>
            <a:r>
              <a:rPr lang="en-US" i="1" dirty="0" err="1"/>
              <a:t>Physiol</a:t>
            </a:r>
            <a:r>
              <a:rPr lang="en-US" dirty="0"/>
              <a:t>, 1999;277:E561–71.</a:t>
            </a:r>
          </a:p>
          <a:p>
            <a:r>
              <a:rPr lang="en-US" dirty="0"/>
              <a:t>38. </a:t>
            </a:r>
            <a:r>
              <a:rPr lang="en-US" dirty="0" err="1"/>
              <a:t>Mauras</a:t>
            </a:r>
            <a:r>
              <a:rPr lang="en-US" dirty="0"/>
              <a:t> N, Fox L, </a:t>
            </a:r>
            <a:r>
              <a:rPr lang="en-US" dirty="0" err="1"/>
              <a:t>Englert</a:t>
            </a:r>
            <a:r>
              <a:rPr lang="en-US" dirty="0"/>
              <a:t> K, Beck RW, Continuous glucose</a:t>
            </a:r>
          </a:p>
          <a:p>
            <a:r>
              <a:rPr lang="en-US" dirty="0"/>
              <a:t>monitoring in type 1 diabetes, </a:t>
            </a:r>
            <a:r>
              <a:rPr lang="en-US" i="1" dirty="0"/>
              <a:t>Endocrine</a:t>
            </a:r>
            <a:r>
              <a:rPr lang="en-US" dirty="0"/>
              <a:t>, 2013;43:41–50.</a:t>
            </a:r>
          </a:p>
          <a:p>
            <a:r>
              <a:rPr lang="en-US" dirty="0"/>
              <a:t>39. </a:t>
            </a:r>
            <a:r>
              <a:rPr lang="en-US" dirty="0" err="1"/>
              <a:t>Vaddiraju</a:t>
            </a:r>
            <a:r>
              <a:rPr lang="en-US" dirty="0"/>
              <a:t> S, Burgess DJ, </a:t>
            </a:r>
            <a:r>
              <a:rPr lang="en-US" dirty="0" err="1"/>
              <a:t>Tomazos</a:t>
            </a:r>
            <a:r>
              <a:rPr lang="en-US" dirty="0"/>
              <a:t> I, et al., Technologies for</a:t>
            </a:r>
          </a:p>
          <a:p>
            <a:r>
              <a:rPr lang="en-US" dirty="0"/>
              <a:t>continuous glucose monitoring: current problems and future</a:t>
            </a:r>
          </a:p>
          <a:p>
            <a:r>
              <a:rPr lang="fr-FR" dirty="0"/>
              <a:t>promises, </a:t>
            </a:r>
            <a:r>
              <a:rPr lang="fr-FR" i="1" dirty="0"/>
              <a:t>J </a:t>
            </a:r>
            <a:r>
              <a:rPr lang="fr-FR" i="1" dirty="0" err="1"/>
              <a:t>Diabetes</a:t>
            </a:r>
            <a:r>
              <a:rPr lang="fr-FR" i="1" dirty="0"/>
              <a:t> </a:t>
            </a:r>
            <a:r>
              <a:rPr lang="fr-FR" i="1" dirty="0" err="1"/>
              <a:t>Sci</a:t>
            </a:r>
            <a:r>
              <a:rPr lang="fr-FR" i="1" dirty="0"/>
              <a:t> </a:t>
            </a:r>
            <a:r>
              <a:rPr lang="fr-FR" i="1" dirty="0" err="1"/>
              <a:t>Technol</a:t>
            </a:r>
            <a:r>
              <a:rPr lang="fr-FR" dirty="0"/>
              <a:t>, 2010;4:1540–62.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742"/>
            <a:ext cx="952500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40</a:t>
            </a:r>
            <a:r>
              <a:rPr lang="de-DE" sz="1000" dirty="0"/>
              <a:t>. Heinemann L, Schmelzeisen-Redeker G, Non-invasive</a:t>
            </a:r>
          </a:p>
          <a:p>
            <a:r>
              <a:rPr lang="en-US" sz="1000" dirty="0"/>
              <a:t>continuous glucose monitoring in type 1 diabetic patients</a:t>
            </a:r>
          </a:p>
          <a:p>
            <a:r>
              <a:rPr lang="pt-BR" sz="1000" dirty="0"/>
              <a:t>with optical glucose sensors, </a:t>
            </a:r>
            <a:r>
              <a:rPr lang="pt-BR" sz="1000" i="1" dirty="0"/>
              <a:t>Diabetologia</a:t>
            </a:r>
            <a:r>
              <a:rPr lang="pt-BR" sz="1000" dirty="0"/>
              <a:t>, 1998;41:848–54.</a:t>
            </a:r>
          </a:p>
          <a:p>
            <a:r>
              <a:rPr lang="en-US" sz="1000" dirty="0"/>
              <a:t>41. Pickup JC, Hussain F, Evans ND, et al., Fluorescence-based</a:t>
            </a:r>
          </a:p>
          <a:p>
            <a:r>
              <a:rPr lang="en-US" sz="1000" dirty="0"/>
              <a:t>glucose sensors, </a:t>
            </a:r>
            <a:r>
              <a:rPr lang="en-US" sz="1000" i="1" dirty="0" err="1"/>
              <a:t>Biosens</a:t>
            </a:r>
            <a:r>
              <a:rPr lang="en-US" sz="1000" i="1" dirty="0"/>
              <a:t> </a:t>
            </a:r>
            <a:r>
              <a:rPr lang="en-US" sz="1000" i="1" dirty="0" err="1"/>
              <a:t>Bioelectron</a:t>
            </a:r>
            <a:r>
              <a:rPr lang="en-US" sz="1000" dirty="0"/>
              <a:t>, 2005;20:2555–65.</a:t>
            </a:r>
          </a:p>
          <a:p>
            <a:r>
              <a:rPr lang="it-IT" sz="1000" dirty="0"/>
              <a:t>42. Pickup J, McCartney L, Rolinski O, Birch D, In vivo glucose</a:t>
            </a:r>
          </a:p>
          <a:p>
            <a:r>
              <a:rPr lang="en-US" sz="1000" dirty="0"/>
              <a:t>sensing for diabetes management: Progress towards noninvasive</a:t>
            </a:r>
          </a:p>
          <a:p>
            <a:r>
              <a:rPr lang="en-US" sz="1000" dirty="0"/>
              <a:t>monitoring, </a:t>
            </a:r>
            <a:r>
              <a:rPr lang="en-US" sz="1000" i="1" dirty="0"/>
              <a:t>Br Med J, </a:t>
            </a:r>
            <a:r>
              <a:rPr lang="en-US" sz="1000" dirty="0"/>
              <a:t>1999;319:1289–93.</a:t>
            </a:r>
          </a:p>
          <a:p>
            <a:r>
              <a:rPr lang="en-US" sz="1000" dirty="0"/>
              <a:t>43. </a:t>
            </a:r>
            <a:r>
              <a:rPr lang="en-US" sz="1000" dirty="0" err="1"/>
              <a:t>Heo</a:t>
            </a:r>
            <a:r>
              <a:rPr lang="en-US" sz="1000" dirty="0"/>
              <a:t> YJ, Shibata H, </a:t>
            </a:r>
            <a:r>
              <a:rPr lang="en-US" sz="1000" dirty="0" err="1"/>
              <a:t>Okitsu</a:t>
            </a:r>
            <a:r>
              <a:rPr lang="en-US" sz="1000" dirty="0"/>
              <a:t> T, et al., Long-term </a:t>
            </a:r>
            <a:r>
              <a:rPr lang="en-US" sz="1000" i="1" dirty="0"/>
              <a:t>in vivo </a:t>
            </a:r>
            <a:r>
              <a:rPr lang="en-US" sz="1000" dirty="0"/>
              <a:t>glucose</a:t>
            </a:r>
          </a:p>
          <a:p>
            <a:r>
              <a:rPr lang="en-US" sz="1000" dirty="0"/>
              <a:t>monitoring using fluorescent hydrogel fibers, </a:t>
            </a:r>
            <a:r>
              <a:rPr lang="en-US" sz="1000" i="1" dirty="0"/>
              <a:t>Proc Natl </a:t>
            </a:r>
            <a:r>
              <a:rPr lang="en-US" sz="1000" i="1" dirty="0" err="1"/>
              <a:t>Acad</a:t>
            </a:r>
            <a:endParaRPr lang="en-US" sz="1000" i="1" dirty="0"/>
          </a:p>
          <a:p>
            <a:r>
              <a:rPr lang="pl-PL" sz="1000" i="1" dirty="0"/>
              <a:t>Sci U S A</a:t>
            </a:r>
            <a:r>
              <a:rPr lang="pl-PL" sz="1000" dirty="0"/>
              <a:t>, 2011;108:13399–403.</a:t>
            </a:r>
          </a:p>
          <a:p>
            <a:r>
              <a:rPr lang="en-US" sz="1000" dirty="0"/>
              <a:t>44. </a:t>
            </a:r>
            <a:r>
              <a:rPr lang="en-US" sz="1000" dirty="0" err="1"/>
              <a:t>Moschou</a:t>
            </a:r>
            <a:r>
              <a:rPr lang="en-US" sz="1000" dirty="0"/>
              <a:t> EA, Sharma BV, </a:t>
            </a:r>
            <a:r>
              <a:rPr lang="en-US" sz="1000" dirty="0" err="1"/>
              <a:t>Deo</a:t>
            </a:r>
            <a:r>
              <a:rPr lang="en-US" sz="1000" dirty="0"/>
              <a:t> SK, </a:t>
            </a:r>
            <a:r>
              <a:rPr lang="en-US" sz="1000" dirty="0" err="1"/>
              <a:t>Daunert</a:t>
            </a:r>
            <a:r>
              <a:rPr lang="en-US" sz="1000" dirty="0"/>
              <a:t> S, Fluorescence</a:t>
            </a:r>
          </a:p>
          <a:p>
            <a:r>
              <a:rPr lang="en-US" sz="1000" dirty="0"/>
              <a:t>glucose detection: advances toward the ideal </a:t>
            </a:r>
            <a:r>
              <a:rPr lang="en-US" sz="1000" i="1" dirty="0"/>
              <a:t>in vivo</a:t>
            </a:r>
          </a:p>
          <a:p>
            <a:r>
              <a:rPr lang="en-US" sz="1000" dirty="0"/>
              <a:t>biosensor, </a:t>
            </a:r>
            <a:r>
              <a:rPr lang="en-US" sz="1000" i="1" dirty="0"/>
              <a:t>J </a:t>
            </a:r>
            <a:r>
              <a:rPr lang="en-US" sz="1000" i="1" dirty="0" err="1"/>
              <a:t>Fluoresc</a:t>
            </a:r>
            <a:r>
              <a:rPr lang="en-US" sz="1000" dirty="0"/>
              <a:t>, 2004;14:535–47.</a:t>
            </a:r>
          </a:p>
          <a:p>
            <a:r>
              <a:rPr lang="en-US" sz="1000" dirty="0"/>
              <a:t>45. </a:t>
            </a:r>
            <a:r>
              <a:rPr lang="en-US" sz="1000" dirty="0" err="1"/>
              <a:t>Linhares</a:t>
            </a:r>
            <a:r>
              <a:rPr lang="en-US" sz="1000" dirty="0"/>
              <a:t> MC, Kissinger PT, Capillary ultrafiltration: </a:t>
            </a:r>
            <a:r>
              <a:rPr lang="en-US" sz="1000" i="1" dirty="0"/>
              <a:t>in</a:t>
            </a:r>
          </a:p>
          <a:p>
            <a:r>
              <a:rPr lang="en-US" sz="1000" i="1" dirty="0"/>
              <a:t>vivo </a:t>
            </a:r>
            <a:r>
              <a:rPr lang="en-US" sz="1000" dirty="0"/>
              <a:t>sampling probes for small molecules, </a:t>
            </a:r>
            <a:r>
              <a:rPr lang="en-US" sz="1000" i="1" dirty="0"/>
              <a:t>Anal </a:t>
            </a:r>
            <a:r>
              <a:rPr lang="en-US" sz="1000" i="1" dirty="0" err="1"/>
              <a:t>Chem</a:t>
            </a:r>
            <a:r>
              <a:rPr lang="en-US" sz="1000" dirty="0"/>
              <a:t>,</a:t>
            </a:r>
          </a:p>
          <a:p>
            <a:r>
              <a:rPr lang="en-US" sz="1000" dirty="0"/>
              <a:t>1992;64:2831–5.</a:t>
            </a:r>
          </a:p>
          <a:p>
            <a:r>
              <a:rPr lang="en-US" sz="1000" dirty="0"/>
              <a:t>46. Chuang H, Taylor E, Davison TW, Clinical evaluation of a</a:t>
            </a:r>
          </a:p>
          <a:p>
            <a:r>
              <a:rPr lang="en-US" sz="1000" dirty="0"/>
              <a:t>continuous minimally invasive glucose flux sensor placed</a:t>
            </a:r>
          </a:p>
          <a:p>
            <a:r>
              <a:rPr lang="en-US" sz="1000" dirty="0"/>
              <a:t>over ultrasonically permeated skin, </a:t>
            </a:r>
            <a:r>
              <a:rPr lang="en-US" sz="1000" i="1" dirty="0"/>
              <a:t>Diabetes </a:t>
            </a:r>
            <a:r>
              <a:rPr lang="en-US" sz="1000" i="1" dirty="0" err="1"/>
              <a:t>Technol</a:t>
            </a:r>
            <a:r>
              <a:rPr lang="en-US" sz="1000" i="1" dirty="0"/>
              <a:t> </a:t>
            </a:r>
            <a:r>
              <a:rPr lang="en-US" sz="1000" i="1" dirty="0" err="1"/>
              <a:t>Ther</a:t>
            </a:r>
            <a:r>
              <a:rPr lang="en-US" sz="1000" dirty="0"/>
              <a:t>,</a:t>
            </a:r>
          </a:p>
          <a:p>
            <a:r>
              <a:rPr lang="en-US" sz="1000" dirty="0"/>
              <a:t>2004;6:21–30.</a:t>
            </a:r>
          </a:p>
          <a:p>
            <a:r>
              <a:rPr lang="en-US" sz="1000" dirty="0"/>
              <a:t>47. Garg SK, Potts RO, Ackerman NR, et al., Correlation of</a:t>
            </a:r>
          </a:p>
          <a:p>
            <a:r>
              <a:rPr lang="en-US" sz="1000" dirty="0"/>
              <a:t>fingerstick blood glucose measurements with </a:t>
            </a:r>
            <a:r>
              <a:rPr lang="en-US" sz="1000" dirty="0" err="1"/>
              <a:t>GlucoWatch</a:t>
            </a:r>
            <a:endParaRPr lang="en-US" sz="1000" dirty="0"/>
          </a:p>
          <a:p>
            <a:r>
              <a:rPr lang="en-US" sz="1000" dirty="0"/>
              <a:t>biographer glucose results in young subjects with type 1</a:t>
            </a:r>
          </a:p>
          <a:p>
            <a:r>
              <a:rPr lang="en-US" sz="1000" dirty="0"/>
              <a:t>diabetes, </a:t>
            </a:r>
            <a:r>
              <a:rPr lang="en-US" sz="1000" i="1" dirty="0"/>
              <a:t>Diabetes Care</a:t>
            </a:r>
            <a:r>
              <a:rPr lang="en-US" sz="1000" dirty="0"/>
              <a:t>, 1999;22:1708–14.</a:t>
            </a:r>
          </a:p>
          <a:p>
            <a:r>
              <a:rPr lang="en-US" sz="1000" dirty="0"/>
              <a:t>48. </a:t>
            </a:r>
            <a:r>
              <a:rPr lang="en-US" sz="1000" dirty="0" err="1"/>
              <a:t>Tamada</a:t>
            </a:r>
            <a:r>
              <a:rPr lang="en-US" sz="1000" dirty="0"/>
              <a:t> JA, Garg S, </a:t>
            </a:r>
            <a:r>
              <a:rPr lang="en-US" sz="1000" dirty="0" err="1"/>
              <a:t>Jovanovic</a:t>
            </a:r>
            <a:r>
              <a:rPr lang="en-US" sz="1000" dirty="0"/>
              <a:t> L, et al., Noninvasive Glucose</a:t>
            </a:r>
          </a:p>
          <a:p>
            <a:r>
              <a:rPr lang="en-US" sz="1000" dirty="0"/>
              <a:t>Monitoring: Comprehensive Clinical Results, </a:t>
            </a:r>
            <a:r>
              <a:rPr lang="en-US" sz="1000" i="1" dirty="0"/>
              <a:t>JAMA</a:t>
            </a:r>
            <a:r>
              <a:rPr lang="en-US" sz="1000" dirty="0"/>
              <a:t>,</a:t>
            </a:r>
          </a:p>
          <a:p>
            <a:r>
              <a:rPr lang="en-US" sz="1000" dirty="0"/>
              <a:t>1999;282:1839–44.</a:t>
            </a:r>
          </a:p>
          <a:p>
            <a:r>
              <a:rPr lang="en-US" sz="1000" dirty="0"/>
              <a:t>49. </a:t>
            </a:r>
            <a:r>
              <a:rPr lang="en-US" sz="1000" dirty="0" err="1"/>
              <a:t>Glikfeld</a:t>
            </a:r>
            <a:r>
              <a:rPr lang="en-US" sz="1000" dirty="0"/>
              <a:t> P, </a:t>
            </a:r>
            <a:r>
              <a:rPr lang="en-US" sz="1000" dirty="0" err="1"/>
              <a:t>Hinz</a:t>
            </a:r>
            <a:r>
              <a:rPr lang="en-US" sz="1000" dirty="0"/>
              <a:t> RS, Guy RH, Noninvasive sampling of biological</a:t>
            </a:r>
          </a:p>
          <a:p>
            <a:r>
              <a:rPr lang="en-US" sz="1000" dirty="0"/>
              <a:t>fluids by iontophoresis, </a:t>
            </a:r>
            <a:r>
              <a:rPr lang="en-US" sz="1000" i="1" dirty="0"/>
              <a:t>Pharm Res</a:t>
            </a:r>
            <a:r>
              <a:rPr lang="en-US" sz="1000" dirty="0"/>
              <a:t>, 1989;32:632–41.</a:t>
            </a:r>
          </a:p>
          <a:p>
            <a:r>
              <a:rPr lang="en-US" sz="1000" dirty="0"/>
              <a:t>50. Potts RO, </a:t>
            </a:r>
            <a:r>
              <a:rPr lang="en-US" sz="1000" dirty="0" err="1"/>
              <a:t>Tamada</a:t>
            </a:r>
            <a:r>
              <a:rPr lang="en-US" sz="1000" dirty="0"/>
              <a:t> JA, Tierney MJ, Glucose monitoring by reverse</a:t>
            </a:r>
          </a:p>
          <a:p>
            <a:r>
              <a:rPr lang="pt-BR" sz="1000" dirty="0"/>
              <a:t>iontophoresis, </a:t>
            </a:r>
            <a:r>
              <a:rPr lang="pt-BR" sz="1000" i="1" dirty="0"/>
              <a:t>Diabetes Metab Res Rev</a:t>
            </a:r>
            <a:r>
              <a:rPr lang="pt-BR" sz="1000" dirty="0"/>
              <a:t>, 2002;18:S49–53.</a:t>
            </a:r>
          </a:p>
          <a:p>
            <a:r>
              <a:rPr lang="en-US" sz="1000" dirty="0"/>
              <a:t>51. Rao G, </a:t>
            </a:r>
            <a:r>
              <a:rPr lang="en-US" sz="1000" dirty="0" err="1"/>
              <a:t>Glikfeld</a:t>
            </a:r>
            <a:r>
              <a:rPr lang="en-US" sz="1000" dirty="0"/>
              <a:t> P, Guy RH, Reverse iontophoresis:</a:t>
            </a:r>
          </a:p>
          <a:p>
            <a:r>
              <a:rPr lang="en-US" sz="1000" dirty="0"/>
              <a:t>development of a noninvasive approach for glucose</a:t>
            </a:r>
          </a:p>
          <a:p>
            <a:r>
              <a:rPr lang="en-US" sz="1000" dirty="0"/>
              <a:t>monitoring, </a:t>
            </a:r>
            <a:r>
              <a:rPr lang="en-US" sz="1000" i="1" dirty="0"/>
              <a:t>Pharm Res</a:t>
            </a:r>
            <a:r>
              <a:rPr lang="en-US" sz="1000" dirty="0"/>
              <a:t>, 1993;10:1751–5.</a:t>
            </a:r>
          </a:p>
          <a:p>
            <a:r>
              <a:rPr lang="en-US" sz="1000" dirty="0"/>
              <a:t>52. </a:t>
            </a:r>
            <a:r>
              <a:rPr lang="en-US" sz="1000" dirty="0" err="1"/>
              <a:t>Tamada</a:t>
            </a:r>
            <a:r>
              <a:rPr lang="en-US" sz="1000" dirty="0"/>
              <a:t> J, Bohannon N, Potts R, Measurement of glucose in</a:t>
            </a:r>
          </a:p>
          <a:p>
            <a:r>
              <a:rPr lang="en-US" sz="1000" dirty="0"/>
              <a:t>diabetic subjects using noninvasive transdermal extraction,</a:t>
            </a:r>
          </a:p>
          <a:p>
            <a:r>
              <a:rPr lang="en-US" sz="1000" i="1" dirty="0"/>
              <a:t>Nat Med</a:t>
            </a:r>
            <a:r>
              <a:rPr lang="en-US" sz="1000" dirty="0"/>
              <a:t>, 1995;1:1198–201.</a:t>
            </a:r>
          </a:p>
          <a:p>
            <a:r>
              <a:rPr lang="en-US" sz="1000" dirty="0"/>
              <a:t>53. </a:t>
            </a:r>
            <a:r>
              <a:rPr lang="en-US" sz="1000" dirty="0" err="1"/>
              <a:t>Bantle</a:t>
            </a:r>
            <a:r>
              <a:rPr lang="en-US" sz="1000" dirty="0"/>
              <a:t> J, Thomas W, Glucose measurement in patients with</a:t>
            </a:r>
          </a:p>
          <a:p>
            <a:r>
              <a:rPr lang="en-US" sz="1000" dirty="0"/>
              <a:t>diabetes mellitus with dermal interstitial fluid, </a:t>
            </a:r>
            <a:r>
              <a:rPr lang="en-US" sz="1000" i="1" dirty="0"/>
              <a:t>J Lab </a:t>
            </a:r>
            <a:r>
              <a:rPr lang="en-US" sz="1000" i="1" dirty="0" err="1"/>
              <a:t>Clin</a:t>
            </a:r>
            <a:r>
              <a:rPr lang="en-US" sz="1000" i="1" dirty="0"/>
              <a:t> Med</a:t>
            </a:r>
            <a:r>
              <a:rPr lang="en-US" sz="1000" dirty="0"/>
              <a:t>,</a:t>
            </a:r>
          </a:p>
          <a:p>
            <a:r>
              <a:rPr lang="en-US" sz="1000" dirty="0"/>
              <a:t>1997;130:436–41.</a:t>
            </a:r>
          </a:p>
          <a:p>
            <a:r>
              <a:rPr lang="en-US" sz="1000" dirty="0"/>
              <a:t>54. Service FJ, O’Brien PC, Wise SD, et al., Dermal interstitial</a:t>
            </a:r>
          </a:p>
          <a:p>
            <a:r>
              <a:rPr lang="en-US" sz="1000" dirty="0"/>
              <a:t>glucose as an indicator of ambient </a:t>
            </a:r>
            <a:r>
              <a:rPr lang="en-US" sz="1000" dirty="0" err="1"/>
              <a:t>glycemia</a:t>
            </a:r>
            <a:r>
              <a:rPr lang="en-US" sz="1000" dirty="0"/>
              <a:t>, </a:t>
            </a:r>
            <a:r>
              <a:rPr lang="en-US" sz="1000" i="1" dirty="0"/>
              <a:t>Diabetes Care</a:t>
            </a:r>
            <a:r>
              <a:rPr lang="en-US" sz="1000" dirty="0"/>
              <a:t>,</a:t>
            </a:r>
          </a:p>
          <a:p>
            <a:r>
              <a:rPr lang="en-US" sz="1000" dirty="0"/>
              <a:t>1997;20:1426–9.</a:t>
            </a:r>
            <a:endParaRPr lang="en-US" sz="1100" dirty="0"/>
          </a:p>
          <a:p>
            <a:r>
              <a:rPr lang="en-US" sz="1100" dirty="0" smtClean="0"/>
              <a:t>2:2032–9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0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21. Bode BW, Gross TM, Thornton KR, </a:t>
            </a:r>
            <a:r>
              <a:rPr lang="en-US" dirty="0" err="1"/>
              <a:t>Mastrototaro</a:t>
            </a:r>
            <a:r>
              <a:rPr lang="en-US" dirty="0"/>
              <a:t> JJ,</a:t>
            </a:r>
          </a:p>
          <a:p>
            <a:r>
              <a:rPr lang="en-US" dirty="0"/>
              <a:t>Continuous glucose monitoring used to adjust diabetes</a:t>
            </a:r>
          </a:p>
          <a:p>
            <a:r>
              <a:rPr lang="en-US" dirty="0"/>
              <a:t>therapy improves glycosylated hemoglobin: a pilot study,</a:t>
            </a:r>
          </a:p>
          <a:p>
            <a:r>
              <a:rPr lang="en-US" i="1" dirty="0"/>
              <a:t>Diabetes Res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Pract</a:t>
            </a:r>
            <a:r>
              <a:rPr lang="en-US" dirty="0"/>
              <a:t>, 1999;46:183–90.</a:t>
            </a:r>
          </a:p>
          <a:p>
            <a:r>
              <a:rPr lang="en-US" dirty="0"/>
              <a:t>22. </a:t>
            </a:r>
            <a:r>
              <a:rPr lang="en-US" dirty="0" err="1"/>
              <a:t>Lagarde</a:t>
            </a:r>
            <a:r>
              <a:rPr lang="en-US" dirty="0"/>
              <a:t> WH, Barrows FP, Davenport ML, et al., Continuous</a:t>
            </a:r>
          </a:p>
          <a:p>
            <a:r>
              <a:rPr lang="en-US" dirty="0"/>
              <a:t>subcutaneous glucose monitoring in children with type 1</a:t>
            </a:r>
          </a:p>
          <a:p>
            <a:r>
              <a:rPr lang="en-US" dirty="0"/>
              <a:t>diabetes mellitus: a </a:t>
            </a:r>
            <a:r>
              <a:rPr lang="en-US" dirty="0" err="1"/>
              <a:t>single?blind</a:t>
            </a:r>
            <a:r>
              <a:rPr lang="en-US" dirty="0"/>
              <a:t>, randomized, controlled</a:t>
            </a:r>
          </a:p>
          <a:p>
            <a:r>
              <a:rPr lang="en-US" dirty="0"/>
              <a:t>trial, </a:t>
            </a:r>
            <a:r>
              <a:rPr lang="en-US" i="1" dirty="0" err="1"/>
              <a:t>Pediatr</a:t>
            </a:r>
            <a:r>
              <a:rPr lang="en-US" i="1" dirty="0"/>
              <a:t> Diabetes</a:t>
            </a:r>
            <a:r>
              <a:rPr lang="en-US" dirty="0"/>
              <a:t>, 2006;7:159–64.</a:t>
            </a:r>
          </a:p>
          <a:p>
            <a:r>
              <a:rPr lang="it-IT" dirty="0"/>
              <a:t>23. Dalfrà MG, Sartore G, Di Cianni G, et al., Glucose variability in</a:t>
            </a:r>
          </a:p>
          <a:p>
            <a:r>
              <a:rPr lang="en-US" dirty="0"/>
              <a:t>diabetic pregnancy, </a:t>
            </a:r>
            <a:r>
              <a:rPr lang="en-US" i="1" dirty="0"/>
              <a:t>Diabetes </a:t>
            </a:r>
            <a:r>
              <a:rPr lang="en-US" i="1" dirty="0" err="1"/>
              <a:t>Technol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, 2011;13:853–9.</a:t>
            </a:r>
          </a:p>
          <a:p>
            <a:r>
              <a:rPr lang="en-US" dirty="0"/>
              <a:t>24. </a:t>
            </a:r>
            <a:r>
              <a:rPr lang="en-US" dirty="0" err="1"/>
              <a:t>Voormolen</a:t>
            </a:r>
            <a:r>
              <a:rPr lang="en-US" dirty="0"/>
              <a:t> DN, </a:t>
            </a:r>
            <a:r>
              <a:rPr lang="en-US" dirty="0" err="1"/>
              <a:t>DeVries</a:t>
            </a:r>
            <a:r>
              <a:rPr lang="en-US" dirty="0"/>
              <a:t> JH, </a:t>
            </a:r>
            <a:r>
              <a:rPr lang="en-US" dirty="0" err="1"/>
              <a:t>Franx</a:t>
            </a:r>
            <a:r>
              <a:rPr lang="en-US" dirty="0"/>
              <a:t> A, et al., Effectiveness of</a:t>
            </a:r>
          </a:p>
          <a:p>
            <a:r>
              <a:rPr lang="en-US" dirty="0"/>
              <a:t>continuous glucose monitoring during diabetic pregnancy</a:t>
            </a:r>
          </a:p>
          <a:p>
            <a:r>
              <a:rPr lang="en-US" dirty="0"/>
              <a:t>(</a:t>
            </a:r>
            <a:r>
              <a:rPr lang="en-US" dirty="0" err="1"/>
              <a:t>GlucoMOMS</a:t>
            </a:r>
            <a:r>
              <a:rPr lang="en-US" dirty="0"/>
              <a:t> trial); a </a:t>
            </a:r>
            <a:r>
              <a:rPr lang="en-US" dirty="0" err="1"/>
              <a:t>randomised</a:t>
            </a:r>
            <a:r>
              <a:rPr lang="en-US" dirty="0"/>
              <a:t> controlled trial, </a:t>
            </a:r>
            <a:r>
              <a:rPr lang="en-US" i="1" dirty="0"/>
              <a:t>BMC</a:t>
            </a:r>
          </a:p>
          <a:p>
            <a:r>
              <a:rPr lang="en-US" i="1" dirty="0"/>
              <a:t>Pregnancy Childbirth</a:t>
            </a:r>
            <a:r>
              <a:rPr lang="en-US" dirty="0"/>
              <a:t>, 2012;12:164.</a:t>
            </a:r>
          </a:p>
          <a:p>
            <a:r>
              <a:rPr lang="en-US" dirty="0"/>
              <a:t>25. Ryan M, </a:t>
            </a:r>
            <a:r>
              <a:rPr lang="en-US" dirty="0" err="1"/>
              <a:t>Savarese</a:t>
            </a:r>
            <a:r>
              <a:rPr lang="en-US" dirty="0"/>
              <a:t> V, </a:t>
            </a:r>
            <a:r>
              <a:rPr lang="en-US" dirty="0" err="1"/>
              <a:t>Hipszer</a:t>
            </a:r>
            <a:r>
              <a:rPr lang="en-US" dirty="0"/>
              <a:t> B, et al., Continuous Glucose</a:t>
            </a:r>
          </a:p>
          <a:p>
            <a:r>
              <a:rPr lang="en-US" dirty="0"/>
              <a:t>Monitor Shows Potential for Early Hypoglycemia Detection in</a:t>
            </a:r>
          </a:p>
          <a:p>
            <a:r>
              <a:rPr lang="en-US" dirty="0"/>
              <a:t>Hospitalized Patients, </a:t>
            </a:r>
            <a:r>
              <a:rPr lang="en-US" i="1" dirty="0"/>
              <a:t>Diabetes </a:t>
            </a:r>
            <a:r>
              <a:rPr lang="en-US" i="1" dirty="0" err="1"/>
              <a:t>Technol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, 2009;11:745–7.</a:t>
            </a:r>
          </a:p>
          <a:p>
            <a:r>
              <a:rPr lang="en-US" dirty="0"/>
              <a:t>26. </a:t>
            </a:r>
            <a:r>
              <a:rPr lang="en-US" dirty="0" err="1"/>
              <a:t>Deiss</a:t>
            </a:r>
            <a:r>
              <a:rPr lang="en-US" dirty="0"/>
              <a:t> D, </a:t>
            </a:r>
            <a:r>
              <a:rPr lang="en-US" dirty="0" err="1"/>
              <a:t>Bolinder</a:t>
            </a:r>
            <a:r>
              <a:rPr lang="en-US" dirty="0"/>
              <a:t> J, </a:t>
            </a:r>
            <a:r>
              <a:rPr lang="en-US" dirty="0" err="1"/>
              <a:t>Riveline</a:t>
            </a:r>
            <a:r>
              <a:rPr lang="en-US" dirty="0"/>
              <a:t> JP, et al., Improved glycemic control</a:t>
            </a:r>
          </a:p>
          <a:p>
            <a:r>
              <a:rPr lang="en-US" dirty="0"/>
              <a:t>in poorly controlled patients with type 1 diabetes using real-time</a:t>
            </a:r>
          </a:p>
          <a:p>
            <a:r>
              <a:rPr lang="en-US" dirty="0"/>
              <a:t>continuous glucose monitoring, </a:t>
            </a:r>
            <a:r>
              <a:rPr lang="en-US" i="1" dirty="0"/>
              <a:t>Diabetes Care</a:t>
            </a:r>
            <a:r>
              <a:rPr lang="en-US" dirty="0"/>
              <a:t>, 2006;29:2730–2.</a:t>
            </a:r>
          </a:p>
          <a:p>
            <a:r>
              <a:rPr lang="en-US" dirty="0"/>
              <a:t>27. Juvenile Diabetes Research Foundation Continuous Glucose</a:t>
            </a:r>
          </a:p>
          <a:p>
            <a:r>
              <a:rPr lang="en-US" dirty="0"/>
              <a:t>Monitoring Study Group, Beck RW, Hirsch IB, </a:t>
            </a:r>
            <a:r>
              <a:rPr lang="en-US" dirty="0" err="1"/>
              <a:t>Laffel</a:t>
            </a:r>
            <a:r>
              <a:rPr lang="en-US" dirty="0"/>
              <a:t> L, et</a:t>
            </a:r>
          </a:p>
          <a:p>
            <a:r>
              <a:rPr lang="en-US" dirty="0"/>
              <a:t>al., The Effect of continuous glucose monitoring in </a:t>
            </a:r>
            <a:r>
              <a:rPr lang="en-US" dirty="0" err="1"/>
              <a:t>wellcontrolled</a:t>
            </a:r>
            <a:endParaRPr lang="en-US" dirty="0"/>
          </a:p>
          <a:p>
            <a:r>
              <a:rPr lang="pt-BR" dirty="0"/>
              <a:t>Type 1 diabetes, </a:t>
            </a:r>
            <a:r>
              <a:rPr lang="pt-BR" i="1" dirty="0"/>
              <a:t>Diabetes Care</a:t>
            </a:r>
            <a:r>
              <a:rPr lang="pt-BR" dirty="0"/>
              <a:t>, 2009;32:1378–83.</a:t>
            </a:r>
          </a:p>
          <a:p>
            <a:r>
              <a:rPr lang="en-US" dirty="0"/>
              <a:t>28. </a:t>
            </a:r>
            <a:r>
              <a:rPr lang="en-US" dirty="0" err="1"/>
              <a:t>Battelino</a:t>
            </a:r>
            <a:r>
              <a:rPr lang="en-US" dirty="0"/>
              <a:t> T, Phillip M, </a:t>
            </a:r>
            <a:r>
              <a:rPr lang="en-US" dirty="0" err="1"/>
              <a:t>Bratina</a:t>
            </a:r>
            <a:r>
              <a:rPr lang="en-US" dirty="0"/>
              <a:t> N, et al., Effect of continuous</a:t>
            </a:r>
          </a:p>
          <a:p>
            <a:r>
              <a:rPr lang="it-IT" dirty="0"/>
              <a:t>glucose monitoring on hypoglycemia in type 1 diabetes,</a:t>
            </a:r>
          </a:p>
          <a:p>
            <a:r>
              <a:rPr lang="en-US" i="1" dirty="0"/>
              <a:t>Diabetes Care</a:t>
            </a:r>
            <a:r>
              <a:rPr lang="en-US" dirty="0"/>
              <a:t>, 2011;34:795–800.</a:t>
            </a:r>
          </a:p>
          <a:p>
            <a:r>
              <a:rPr lang="en-US" dirty="0"/>
              <a:t>29. </a:t>
            </a:r>
            <a:r>
              <a:rPr lang="en-US" dirty="0" err="1"/>
              <a:t>Battelino</a:t>
            </a:r>
            <a:r>
              <a:rPr lang="en-US" dirty="0"/>
              <a:t> T, </a:t>
            </a:r>
            <a:r>
              <a:rPr lang="en-US" dirty="0" err="1"/>
              <a:t>Conget</a:t>
            </a:r>
            <a:r>
              <a:rPr lang="en-US" dirty="0"/>
              <a:t> I, Olsen B, et al., The use and efficacy of</a:t>
            </a:r>
          </a:p>
          <a:p>
            <a:r>
              <a:rPr lang="en-US" dirty="0"/>
              <a:t>continuous glucose monitoring in type 1 diabetes treated</a:t>
            </a:r>
          </a:p>
          <a:p>
            <a:r>
              <a:rPr lang="en-US" dirty="0"/>
              <a:t>with insulin pump therapy: a </a:t>
            </a:r>
            <a:r>
              <a:rPr lang="en-US" dirty="0" err="1"/>
              <a:t>randomised</a:t>
            </a:r>
            <a:r>
              <a:rPr lang="en-US" dirty="0"/>
              <a:t> controlled trial,</a:t>
            </a:r>
          </a:p>
          <a:p>
            <a:r>
              <a:rPr lang="en-US" i="1" dirty="0" err="1"/>
              <a:t>Diabetologia</a:t>
            </a:r>
            <a:r>
              <a:rPr lang="en-US" dirty="0"/>
              <a:t>, 2012;3155–62.</a:t>
            </a:r>
          </a:p>
          <a:p>
            <a:r>
              <a:rPr lang="en-US" dirty="0"/>
              <a:t>30. </a:t>
            </a:r>
            <a:r>
              <a:rPr lang="en-US" dirty="0" err="1"/>
              <a:t>Schaepelynck-Belicar</a:t>
            </a:r>
            <a:r>
              <a:rPr lang="en-US" dirty="0"/>
              <a:t> P, Vague P, </a:t>
            </a:r>
            <a:r>
              <a:rPr lang="en-US" dirty="0" err="1"/>
              <a:t>Simonin</a:t>
            </a:r>
            <a:r>
              <a:rPr lang="en-US" dirty="0"/>
              <a:t> G, </a:t>
            </a:r>
            <a:r>
              <a:rPr lang="en-US" dirty="0" err="1"/>
              <a:t>Lassmann</a:t>
            </a:r>
            <a:r>
              <a:rPr lang="en-US" dirty="0"/>
              <a:t>-</a:t>
            </a:r>
          </a:p>
          <a:p>
            <a:r>
              <a:rPr lang="en-US" dirty="0"/>
              <a:t>Vague V, Improved metabolic control in diabetic adolescents</a:t>
            </a:r>
          </a:p>
          <a:p>
            <a:r>
              <a:rPr lang="en-US" dirty="0"/>
              <a:t>using the Continuous Glucose Monitoring System (CGMS),</a:t>
            </a:r>
          </a:p>
          <a:p>
            <a:r>
              <a:rPr lang="en-US" i="1" dirty="0"/>
              <a:t>Diabetes </a:t>
            </a:r>
            <a:r>
              <a:rPr lang="en-US" i="1" dirty="0" err="1"/>
              <a:t>Metab</a:t>
            </a:r>
            <a:r>
              <a:rPr lang="en-US" dirty="0"/>
              <a:t>, 2003;29:608–12.</a:t>
            </a:r>
          </a:p>
          <a:p>
            <a:r>
              <a:rPr lang="en-US" dirty="0"/>
              <a:t>31. Garg SK, Schwartz S, Edelman SV, Improved glucose</a:t>
            </a:r>
          </a:p>
          <a:p>
            <a:r>
              <a:rPr lang="en-US" dirty="0"/>
              <a:t>excursions using an implantable real-time continuous</a:t>
            </a:r>
          </a:p>
          <a:p>
            <a:r>
              <a:rPr lang="en-US" dirty="0"/>
              <a:t>glucose monitoring sensor in adults with type 1 diabetes,</a:t>
            </a:r>
          </a:p>
          <a:p>
            <a:r>
              <a:rPr lang="en-US" i="1" dirty="0"/>
              <a:t>Diabetes Care</a:t>
            </a:r>
            <a:r>
              <a:rPr lang="en-US" dirty="0"/>
              <a:t>, 2004;27:734–8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4232"/>
            <a:ext cx="8763000" cy="704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32. Chase HP, Roberts MD, Wightman C, et al., Use of</a:t>
            </a:r>
          </a:p>
          <a:p>
            <a:r>
              <a:rPr lang="en-US" sz="1050" dirty="0" err="1"/>
              <a:t>GlucoWatch</a:t>
            </a:r>
            <a:r>
              <a:rPr lang="en-US" sz="1050" dirty="0"/>
              <a:t> Biographer in children with type 1 diabetes,</a:t>
            </a:r>
          </a:p>
          <a:p>
            <a:r>
              <a:rPr lang="en-US" sz="1050" i="1" dirty="0"/>
              <a:t>Pediatrics</a:t>
            </a:r>
            <a:r>
              <a:rPr lang="en-US" sz="1050" dirty="0"/>
              <a:t>, 2003;111:933–8.</a:t>
            </a:r>
          </a:p>
          <a:p>
            <a:r>
              <a:rPr lang="en-US" sz="1050" dirty="0"/>
              <a:t>33. Juvenile Diabetes Research Foundation Continuous Glucose</a:t>
            </a:r>
          </a:p>
          <a:p>
            <a:r>
              <a:rPr lang="en-US" sz="1050" dirty="0"/>
              <a:t>Monitoring Study Group, </a:t>
            </a:r>
            <a:r>
              <a:rPr lang="en-US" sz="1050" dirty="0" err="1"/>
              <a:t>Tamborlane</a:t>
            </a:r>
            <a:r>
              <a:rPr lang="en-US" sz="1050" dirty="0"/>
              <a:t> WV, Beck RW, Bode BW,</a:t>
            </a:r>
          </a:p>
          <a:p>
            <a:r>
              <a:rPr lang="en-US" sz="1050" dirty="0"/>
              <a:t>et al., Continuous glucose monitoring and intensive treatment</a:t>
            </a:r>
          </a:p>
          <a:p>
            <a:r>
              <a:rPr lang="en-US" sz="1050" dirty="0"/>
              <a:t>of type 1 diabetes, </a:t>
            </a:r>
            <a:r>
              <a:rPr lang="en-US" sz="1050" i="1" dirty="0"/>
              <a:t>N </a:t>
            </a:r>
            <a:r>
              <a:rPr lang="en-US" sz="1050" i="1" dirty="0" err="1"/>
              <a:t>Engl</a:t>
            </a:r>
            <a:r>
              <a:rPr lang="en-US" sz="1050" i="1" dirty="0"/>
              <a:t> J Med</a:t>
            </a:r>
            <a:r>
              <a:rPr lang="en-US" sz="1050" dirty="0"/>
              <a:t>, 2008;359:1464–76.</a:t>
            </a:r>
          </a:p>
          <a:p>
            <a:r>
              <a:rPr lang="en-US" sz="1050" dirty="0"/>
              <a:t>34. </a:t>
            </a:r>
            <a:r>
              <a:rPr lang="en-US" sz="1050" dirty="0" err="1"/>
              <a:t>Liebl</a:t>
            </a:r>
            <a:r>
              <a:rPr lang="en-US" sz="1050" dirty="0"/>
              <a:t> A, </a:t>
            </a:r>
            <a:r>
              <a:rPr lang="en-US" sz="1050" dirty="0" err="1"/>
              <a:t>Henrichs</a:t>
            </a:r>
            <a:r>
              <a:rPr lang="en-US" sz="1050" dirty="0"/>
              <a:t> HR, Heinemann L, et al., Continuous glucose</a:t>
            </a:r>
          </a:p>
          <a:p>
            <a:r>
              <a:rPr lang="en-US" sz="1050" dirty="0"/>
              <a:t>monitoring working group of the working group diabetes</a:t>
            </a:r>
          </a:p>
          <a:p>
            <a:r>
              <a:rPr lang="en-US" sz="1050" dirty="0"/>
              <a:t>technology of the German Diabetes Association, continuous</a:t>
            </a:r>
          </a:p>
          <a:p>
            <a:r>
              <a:rPr lang="en-US" sz="1050" dirty="0"/>
              <a:t>glucose monitoring: evidence and consensus statement for</a:t>
            </a:r>
          </a:p>
          <a:p>
            <a:r>
              <a:rPr lang="fr-FR" sz="1050" dirty="0" err="1"/>
              <a:t>clinical</a:t>
            </a:r>
            <a:r>
              <a:rPr lang="fr-FR" sz="1050" dirty="0"/>
              <a:t> use, </a:t>
            </a:r>
            <a:r>
              <a:rPr lang="fr-FR" sz="1050" i="1" dirty="0"/>
              <a:t>J </a:t>
            </a:r>
            <a:r>
              <a:rPr lang="fr-FR" sz="1050" i="1" dirty="0" err="1"/>
              <a:t>Diabetes</a:t>
            </a:r>
            <a:r>
              <a:rPr lang="fr-FR" sz="1050" i="1" dirty="0"/>
              <a:t> </a:t>
            </a:r>
            <a:r>
              <a:rPr lang="fr-FR" sz="1050" i="1" dirty="0" err="1"/>
              <a:t>Sci</a:t>
            </a:r>
            <a:r>
              <a:rPr lang="fr-FR" sz="1050" i="1" dirty="0"/>
              <a:t> </a:t>
            </a:r>
            <a:r>
              <a:rPr lang="fr-FR" sz="1050" i="1" dirty="0" err="1"/>
              <a:t>Technol</a:t>
            </a:r>
            <a:r>
              <a:rPr lang="fr-FR" sz="1050" dirty="0"/>
              <a:t>, 2013;7:500–19.</a:t>
            </a:r>
          </a:p>
          <a:p>
            <a:r>
              <a:rPr lang="en-US" sz="1050" dirty="0"/>
              <a:t>35. Diabetes Research in Children Network (</a:t>
            </a:r>
            <a:r>
              <a:rPr lang="en-US" sz="1050" dirty="0" err="1"/>
              <a:t>DirecNet</a:t>
            </a:r>
            <a:r>
              <a:rPr lang="en-US" sz="1050" dirty="0"/>
              <a:t>) Study</a:t>
            </a:r>
          </a:p>
          <a:p>
            <a:r>
              <a:rPr lang="en-US" sz="1050" dirty="0"/>
              <a:t>Group, Youth and parent satisfaction with clinical use of the</a:t>
            </a:r>
          </a:p>
          <a:p>
            <a:r>
              <a:rPr lang="en-US" sz="1050" dirty="0" err="1"/>
              <a:t>GlucoWatch</a:t>
            </a:r>
            <a:r>
              <a:rPr lang="en-US" sz="1050" dirty="0"/>
              <a:t> G2 Biographer in the management of pediatric</a:t>
            </a:r>
          </a:p>
          <a:p>
            <a:r>
              <a:rPr lang="pt-BR" sz="1050" dirty="0"/>
              <a:t>type 1 diabetes, </a:t>
            </a:r>
            <a:r>
              <a:rPr lang="pt-BR" sz="1050" i="1" dirty="0"/>
              <a:t>Diabetes Care</a:t>
            </a:r>
            <a:r>
              <a:rPr lang="pt-BR" sz="1050" dirty="0"/>
              <a:t>, 2005;28:1929–35.</a:t>
            </a:r>
          </a:p>
          <a:p>
            <a:r>
              <a:rPr lang="en-US" sz="1050" dirty="0"/>
              <a:t>36. Juvenile Diabetes Research Foundation Continuous</a:t>
            </a:r>
          </a:p>
          <a:p>
            <a:r>
              <a:rPr lang="en-US" sz="1050" dirty="0"/>
              <a:t>Glucose Monitoring Study Group, Validation of measures of</a:t>
            </a:r>
          </a:p>
          <a:p>
            <a:r>
              <a:rPr lang="en-US" sz="1050" dirty="0"/>
              <a:t>satisfaction with and impact of continuous and conventional</a:t>
            </a:r>
          </a:p>
          <a:p>
            <a:r>
              <a:rPr lang="en-US" sz="1050" dirty="0"/>
              <a:t>glucose monitoring, </a:t>
            </a:r>
            <a:r>
              <a:rPr lang="en-US" sz="1050" i="1" dirty="0"/>
              <a:t>Diabetes </a:t>
            </a:r>
            <a:r>
              <a:rPr lang="en-US" sz="1050" i="1" dirty="0" err="1"/>
              <a:t>Technol</a:t>
            </a:r>
            <a:r>
              <a:rPr lang="en-US" sz="1050" i="1" dirty="0"/>
              <a:t> </a:t>
            </a:r>
            <a:r>
              <a:rPr lang="en-US" sz="1050" i="1" dirty="0" err="1"/>
              <a:t>Ther</a:t>
            </a:r>
            <a:r>
              <a:rPr lang="en-US" sz="1050" dirty="0"/>
              <a:t>, 2010;12:679–84.</a:t>
            </a:r>
          </a:p>
          <a:p>
            <a:r>
              <a:rPr lang="en-US" sz="1050" dirty="0"/>
              <a:t>37. </a:t>
            </a:r>
            <a:r>
              <a:rPr lang="en-US" sz="1050" dirty="0" err="1"/>
              <a:t>Rebrin</a:t>
            </a:r>
            <a:r>
              <a:rPr lang="en-US" sz="1050" dirty="0"/>
              <a:t> K, </a:t>
            </a:r>
            <a:r>
              <a:rPr lang="en-US" sz="1050" dirty="0" err="1"/>
              <a:t>Steil</a:t>
            </a:r>
            <a:r>
              <a:rPr lang="en-US" sz="1050" dirty="0"/>
              <a:t> GM, Van Antwerp WP, </a:t>
            </a:r>
            <a:r>
              <a:rPr lang="en-US" sz="1050" dirty="0" err="1"/>
              <a:t>Mastrototaro</a:t>
            </a:r>
            <a:r>
              <a:rPr lang="en-US" sz="1050" dirty="0"/>
              <a:t> JJ,</a:t>
            </a:r>
          </a:p>
          <a:p>
            <a:r>
              <a:rPr lang="en-US" sz="1050" dirty="0"/>
              <a:t>Subcutaneous glucose predicts plasma glucose independent</a:t>
            </a:r>
          </a:p>
          <a:p>
            <a:r>
              <a:rPr lang="en-US" sz="1050" dirty="0"/>
              <a:t>of insulin. Implications for continuous monitoring, </a:t>
            </a:r>
            <a:r>
              <a:rPr lang="en-US" sz="1050" i="1" dirty="0"/>
              <a:t>Am J</a:t>
            </a:r>
          </a:p>
          <a:p>
            <a:r>
              <a:rPr lang="en-US" sz="1050" i="1" dirty="0" err="1"/>
              <a:t>Physiol</a:t>
            </a:r>
            <a:r>
              <a:rPr lang="en-US" sz="1050" dirty="0"/>
              <a:t>, 1999;277:E561–71.</a:t>
            </a:r>
          </a:p>
          <a:p>
            <a:r>
              <a:rPr lang="en-US" sz="1050" dirty="0"/>
              <a:t>38. </a:t>
            </a:r>
            <a:r>
              <a:rPr lang="en-US" sz="1050" dirty="0" err="1"/>
              <a:t>Mauras</a:t>
            </a:r>
            <a:r>
              <a:rPr lang="en-US" sz="1050" dirty="0"/>
              <a:t> N, Fox L, </a:t>
            </a:r>
            <a:r>
              <a:rPr lang="en-US" sz="1050" dirty="0" err="1"/>
              <a:t>Englert</a:t>
            </a:r>
            <a:r>
              <a:rPr lang="en-US" sz="1050" dirty="0"/>
              <a:t> K, Beck RW, Continuous glucose</a:t>
            </a:r>
          </a:p>
          <a:p>
            <a:r>
              <a:rPr lang="en-US" sz="1050" dirty="0"/>
              <a:t>monitoring in type 1 diabetes, </a:t>
            </a:r>
            <a:r>
              <a:rPr lang="en-US" sz="1050" i="1" dirty="0"/>
              <a:t>Endocrine</a:t>
            </a:r>
            <a:r>
              <a:rPr lang="en-US" sz="1050" dirty="0"/>
              <a:t>, 2013;43:41–50.</a:t>
            </a:r>
          </a:p>
          <a:p>
            <a:r>
              <a:rPr lang="en-US" sz="1050" dirty="0"/>
              <a:t>39. </a:t>
            </a:r>
            <a:r>
              <a:rPr lang="en-US" sz="1050" dirty="0" err="1"/>
              <a:t>Vaddiraju</a:t>
            </a:r>
            <a:r>
              <a:rPr lang="en-US" sz="1050" dirty="0"/>
              <a:t> S, Burgess DJ, </a:t>
            </a:r>
            <a:r>
              <a:rPr lang="en-US" sz="1050" dirty="0" err="1"/>
              <a:t>Tomazos</a:t>
            </a:r>
            <a:r>
              <a:rPr lang="en-US" sz="1050" dirty="0"/>
              <a:t> I, et al., Technologies for</a:t>
            </a:r>
          </a:p>
          <a:p>
            <a:r>
              <a:rPr lang="en-US" sz="1050" dirty="0"/>
              <a:t>continuous glucose monitoring: current problems and future</a:t>
            </a:r>
          </a:p>
          <a:p>
            <a:r>
              <a:rPr lang="fr-FR" sz="1050" dirty="0"/>
              <a:t>promises, </a:t>
            </a:r>
            <a:r>
              <a:rPr lang="fr-FR" sz="1050" i="1" dirty="0"/>
              <a:t>J </a:t>
            </a:r>
            <a:r>
              <a:rPr lang="fr-FR" sz="1050" i="1" dirty="0" err="1"/>
              <a:t>Diabetes</a:t>
            </a:r>
            <a:r>
              <a:rPr lang="fr-FR" sz="1050" i="1" dirty="0"/>
              <a:t> </a:t>
            </a:r>
            <a:r>
              <a:rPr lang="fr-FR" sz="1050" i="1" dirty="0" err="1"/>
              <a:t>Sci</a:t>
            </a:r>
            <a:r>
              <a:rPr lang="fr-FR" sz="1050" i="1" dirty="0"/>
              <a:t> </a:t>
            </a:r>
            <a:r>
              <a:rPr lang="fr-FR" sz="1050" i="1" dirty="0" err="1"/>
              <a:t>Technol</a:t>
            </a:r>
            <a:r>
              <a:rPr lang="fr-FR" sz="1050" dirty="0"/>
              <a:t>, 2010;4:1540–62.</a:t>
            </a:r>
          </a:p>
          <a:p>
            <a:r>
              <a:rPr lang="de-DE" sz="1050" dirty="0"/>
              <a:t>40. Heinemann L, Schmelzeisen-Redeker G, Non-invasive</a:t>
            </a:r>
          </a:p>
          <a:p>
            <a:r>
              <a:rPr lang="en-US" sz="1050" dirty="0"/>
              <a:t>continuous glucose monitoring in type 1 diabetic patients</a:t>
            </a:r>
          </a:p>
          <a:p>
            <a:r>
              <a:rPr lang="pt-BR" sz="1050" dirty="0"/>
              <a:t>with optical glucose sensors, </a:t>
            </a:r>
            <a:r>
              <a:rPr lang="pt-BR" sz="1050" i="1" dirty="0"/>
              <a:t>Diabetologia</a:t>
            </a:r>
            <a:r>
              <a:rPr lang="pt-BR" sz="1050" dirty="0"/>
              <a:t>, 1998;41:848–54.</a:t>
            </a:r>
          </a:p>
          <a:p>
            <a:r>
              <a:rPr lang="en-US" sz="1050" dirty="0"/>
              <a:t>41. Pickup JC, Hussain F, Evans ND, et al., Fluorescence-based</a:t>
            </a:r>
          </a:p>
          <a:p>
            <a:r>
              <a:rPr lang="en-US" sz="1050" dirty="0"/>
              <a:t>glucose sensors, </a:t>
            </a:r>
            <a:r>
              <a:rPr lang="en-US" sz="1050" i="1" dirty="0" err="1"/>
              <a:t>Biosens</a:t>
            </a:r>
            <a:r>
              <a:rPr lang="en-US" sz="1050" i="1" dirty="0"/>
              <a:t> </a:t>
            </a:r>
            <a:r>
              <a:rPr lang="en-US" sz="1050" i="1" dirty="0" err="1"/>
              <a:t>Bioelectron</a:t>
            </a:r>
            <a:r>
              <a:rPr lang="en-US" sz="1050" dirty="0"/>
              <a:t>, 2005;20:2555–65.</a:t>
            </a:r>
          </a:p>
          <a:p>
            <a:r>
              <a:rPr lang="it-IT" sz="1050" dirty="0"/>
              <a:t>42. Pickup J, McCartney L, Rolinski O, Birch D, In vivo glucose</a:t>
            </a:r>
          </a:p>
          <a:p>
            <a:r>
              <a:rPr lang="en-US" sz="1050" dirty="0"/>
              <a:t>sensing for diabetes management: Progress towards noninvasive</a:t>
            </a:r>
          </a:p>
          <a:p>
            <a:r>
              <a:rPr lang="en-US" sz="1050" dirty="0"/>
              <a:t>monitoring, </a:t>
            </a:r>
            <a:r>
              <a:rPr lang="en-US" sz="1050" i="1" dirty="0"/>
              <a:t>Br Med J, </a:t>
            </a:r>
            <a:r>
              <a:rPr lang="en-US" sz="1050" dirty="0"/>
              <a:t>1999;319:1289–93.</a:t>
            </a:r>
          </a:p>
          <a:p>
            <a:r>
              <a:rPr lang="en-US" sz="1050" dirty="0"/>
              <a:t>43. </a:t>
            </a:r>
            <a:r>
              <a:rPr lang="en-US" sz="1050" dirty="0" err="1"/>
              <a:t>Heo</a:t>
            </a:r>
            <a:r>
              <a:rPr lang="en-US" sz="1050" dirty="0"/>
              <a:t> YJ, Shibata H, </a:t>
            </a:r>
            <a:r>
              <a:rPr lang="en-US" sz="1050" dirty="0" err="1"/>
              <a:t>Okitsu</a:t>
            </a:r>
            <a:r>
              <a:rPr lang="en-US" sz="1050" dirty="0"/>
              <a:t> T, et al., Long-term </a:t>
            </a:r>
            <a:r>
              <a:rPr lang="en-US" sz="1050" i="1" dirty="0"/>
              <a:t>in vivo </a:t>
            </a:r>
            <a:r>
              <a:rPr lang="en-US" sz="1050" dirty="0"/>
              <a:t>glucose</a:t>
            </a:r>
          </a:p>
          <a:p>
            <a:r>
              <a:rPr lang="en-US" sz="1050" dirty="0"/>
              <a:t>monitoring using fluorescent hydrogel fibers, </a:t>
            </a:r>
            <a:r>
              <a:rPr lang="en-US" sz="1050" i="1" dirty="0"/>
              <a:t>Proc Natl </a:t>
            </a:r>
            <a:r>
              <a:rPr lang="en-US" sz="1050" i="1" dirty="0" err="1"/>
              <a:t>Acad</a:t>
            </a:r>
            <a:endParaRPr lang="en-US" sz="1050" i="1" dirty="0"/>
          </a:p>
          <a:p>
            <a:r>
              <a:rPr lang="pl-PL" sz="1050" i="1" dirty="0"/>
              <a:t>Sci U S A</a:t>
            </a:r>
            <a:r>
              <a:rPr lang="pl-PL" sz="1050" dirty="0"/>
              <a:t>, 2011;108:13399–403.</a:t>
            </a:r>
          </a:p>
          <a:p>
            <a:r>
              <a:rPr lang="en-US" sz="1050" dirty="0"/>
              <a:t>44. </a:t>
            </a:r>
            <a:r>
              <a:rPr lang="en-US" sz="1050" dirty="0" err="1"/>
              <a:t>Moschou</a:t>
            </a:r>
            <a:r>
              <a:rPr lang="en-US" sz="1050" dirty="0"/>
              <a:t> EA, Sharma BV, </a:t>
            </a:r>
            <a:r>
              <a:rPr lang="en-US" sz="1050" dirty="0" err="1"/>
              <a:t>Deo</a:t>
            </a:r>
            <a:r>
              <a:rPr lang="en-US" sz="1050" dirty="0"/>
              <a:t> SK, </a:t>
            </a:r>
            <a:r>
              <a:rPr lang="en-US" sz="1050" dirty="0" err="1"/>
              <a:t>Daunert</a:t>
            </a:r>
            <a:r>
              <a:rPr lang="en-US" sz="1050" dirty="0"/>
              <a:t> S, Fluorescence</a:t>
            </a:r>
          </a:p>
          <a:p>
            <a:r>
              <a:rPr lang="en-US" sz="1050" dirty="0"/>
              <a:t>glucose detection: advances toward the ideal </a:t>
            </a:r>
            <a:r>
              <a:rPr lang="en-US" sz="1050" i="1" dirty="0"/>
              <a:t>in vivo</a:t>
            </a:r>
          </a:p>
          <a:p>
            <a:r>
              <a:rPr lang="en-US" sz="1050" dirty="0"/>
              <a:t>biosensor, </a:t>
            </a:r>
            <a:r>
              <a:rPr lang="en-US" sz="1050" i="1" dirty="0"/>
              <a:t>J </a:t>
            </a:r>
            <a:r>
              <a:rPr lang="en-US" sz="1050" i="1" dirty="0" err="1"/>
              <a:t>Fluoresc</a:t>
            </a:r>
            <a:r>
              <a:rPr lang="en-US" sz="105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35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09600"/>
            <a:ext cx="7745505" cy="5486400"/>
          </a:xfrm>
        </p:spPr>
        <p:txBody>
          <a:bodyPr>
            <a:noAutofit/>
          </a:bodyPr>
          <a:lstStyle/>
          <a:p>
            <a:r>
              <a:rPr lang="en-US" sz="1100" dirty="0"/>
              <a:t>55. </a:t>
            </a:r>
            <a:r>
              <a:rPr lang="en-US" sz="1100" dirty="0" err="1"/>
              <a:t>Kost</a:t>
            </a:r>
            <a:r>
              <a:rPr lang="en-US" sz="1100" dirty="0"/>
              <a:t> J, </a:t>
            </a:r>
            <a:r>
              <a:rPr lang="en-US" sz="1100" dirty="0" err="1"/>
              <a:t>Mitragotri</a:t>
            </a:r>
            <a:r>
              <a:rPr lang="en-US" sz="1100" dirty="0"/>
              <a:t> S, </a:t>
            </a:r>
            <a:r>
              <a:rPr lang="en-US" sz="1100" dirty="0" err="1"/>
              <a:t>Gabbay</a:t>
            </a:r>
            <a:r>
              <a:rPr lang="en-US" sz="1100" dirty="0"/>
              <a:t> R, et al., Non-invasive blood</a:t>
            </a:r>
          </a:p>
          <a:p>
            <a:r>
              <a:rPr lang="en-US" sz="1100" dirty="0"/>
              <a:t>glucose measurement using ultrasound, </a:t>
            </a:r>
            <a:r>
              <a:rPr lang="en-US" sz="1100" i="1" dirty="0"/>
              <a:t>Nat Med</a:t>
            </a:r>
            <a:r>
              <a:rPr lang="en-US" sz="1100" dirty="0"/>
              <a:t>,</a:t>
            </a:r>
          </a:p>
          <a:p>
            <a:r>
              <a:rPr lang="en-US" sz="1100" dirty="0"/>
              <a:t>2000;6:347–50.</a:t>
            </a:r>
          </a:p>
          <a:p>
            <a:r>
              <a:rPr lang="nb-NO" sz="1100" dirty="0"/>
              <a:t>56. Schaupp L, Ellmerer M, Brunner GA, et al., Direct access to</a:t>
            </a:r>
          </a:p>
          <a:p>
            <a:r>
              <a:rPr lang="en-US" sz="1100" dirty="0"/>
              <a:t>interstitial fluid in adipose tissue in humans by use of </a:t>
            </a:r>
            <a:r>
              <a:rPr lang="en-US" sz="1100" dirty="0" err="1"/>
              <a:t>openflow</a:t>
            </a:r>
            <a:endParaRPr lang="en-US" sz="1100" dirty="0"/>
          </a:p>
          <a:p>
            <a:r>
              <a:rPr lang="en-US" sz="1100" dirty="0" err="1"/>
              <a:t>microperfusion</a:t>
            </a:r>
            <a:r>
              <a:rPr lang="en-US" sz="1100" dirty="0"/>
              <a:t>, </a:t>
            </a:r>
            <a:r>
              <a:rPr lang="en-US" sz="1100" i="1" dirty="0"/>
              <a:t>Am J </a:t>
            </a:r>
            <a:r>
              <a:rPr lang="en-US" sz="1100" i="1" dirty="0" err="1"/>
              <a:t>Physiol</a:t>
            </a:r>
            <a:r>
              <a:rPr lang="en-US" sz="1100" dirty="0"/>
              <a:t>, 1999;276:E401–8.</a:t>
            </a:r>
          </a:p>
          <a:p>
            <a:r>
              <a:rPr lang="en-US" sz="1100" dirty="0"/>
              <a:t>57. </a:t>
            </a:r>
            <a:r>
              <a:rPr lang="en-US" sz="1100" dirty="0" err="1"/>
              <a:t>Pfützner</a:t>
            </a:r>
            <a:r>
              <a:rPr lang="en-US" sz="1100" dirty="0"/>
              <a:t> A, </a:t>
            </a:r>
            <a:r>
              <a:rPr lang="en-US" sz="1100" dirty="0" err="1"/>
              <a:t>Caduff</a:t>
            </a:r>
            <a:r>
              <a:rPr lang="en-US" sz="1100" dirty="0"/>
              <a:t> A, </a:t>
            </a:r>
            <a:r>
              <a:rPr lang="en-US" sz="1100" dirty="0" err="1"/>
              <a:t>Larbig</a:t>
            </a:r>
            <a:r>
              <a:rPr lang="en-US" sz="1100" dirty="0"/>
              <a:t> M, </a:t>
            </a:r>
            <a:r>
              <a:rPr lang="en-US" sz="1100" dirty="0" err="1"/>
              <a:t>Schrepfer</a:t>
            </a:r>
            <a:r>
              <a:rPr lang="en-US" sz="1100" dirty="0"/>
              <a:t> T, </a:t>
            </a:r>
            <a:r>
              <a:rPr lang="en-US" sz="1100" dirty="0" err="1"/>
              <a:t>Forst</a:t>
            </a:r>
            <a:r>
              <a:rPr lang="en-US" sz="1100" dirty="0"/>
              <a:t> T, Impact of</a:t>
            </a:r>
          </a:p>
          <a:p>
            <a:r>
              <a:rPr lang="en-US" sz="1100" dirty="0"/>
              <a:t>posture and fixation technique on impedance spectroscopy</a:t>
            </a:r>
          </a:p>
          <a:p>
            <a:r>
              <a:rPr lang="en-US" sz="1100" dirty="0"/>
              <a:t>used for continuous and noninvasive glucose monitoring,</a:t>
            </a:r>
          </a:p>
          <a:p>
            <a:r>
              <a:rPr lang="en-US" sz="1100" i="1" dirty="0"/>
              <a:t>Diabetes </a:t>
            </a:r>
            <a:r>
              <a:rPr lang="en-US" sz="1100" i="1" dirty="0" err="1"/>
              <a:t>Technol</a:t>
            </a:r>
            <a:r>
              <a:rPr lang="en-US" sz="1100" i="1" dirty="0"/>
              <a:t> </a:t>
            </a:r>
            <a:r>
              <a:rPr lang="en-US" sz="1100" i="1" dirty="0" err="1"/>
              <a:t>Ther</a:t>
            </a:r>
            <a:r>
              <a:rPr lang="en-US" sz="1100" dirty="0"/>
              <a:t>, 2004;6:435–41.</a:t>
            </a:r>
          </a:p>
          <a:p>
            <a:r>
              <a:rPr lang="en-US" sz="1100" dirty="0"/>
              <a:t>58. </a:t>
            </a:r>
            <a:r>
              <a:rPr lang="en-US" sz="1100" dirty="0" err="1"/>
              <a:t>Caduff</a:t>
            </a:r>
            <a:r>
              <a:rPr lang="en-US" sz="1100" dirty="0"/>
              <a:t> A, </a:t>
            </a:r>
            <a:r>
              <a:rPr lang="en-US" sz="1100" dirty="0" err="1"/>
              <a:t>Dewarrat</a:t>
            </a:r>
            <a:r>
              <a:rPr lang="en-US" sz="1100" dirty="0"/>
              <a:t> F, </a:t>
            </a:r>
            <a:r>
              <a:rPr lang="en-US" sz="1100" dirty="0" err="1"/>
              <a:t>Talary</a:t>
            </a:r>
            <a:r>
              <a:rPr lang="en-US" sz="1100" dirty="0"/>
              <a:t> M, at al., Non-invasive glucose</a:t>
            </a:r>
          </a:p>
          <a:p>
            <a:r>
              <a:rPr lang="en-US" sz="1100" dirty="0"/>
              <a:t>monitoring in patients with diabetes: A novel system</a:t>
            </a:r>
          </a:p>
          <a:p>
            <a:r>
              <a:rPr lang="en-US" sz="1100" dirty="0"/>
              <a:t>based on impedance spectroscopy, </a:t>
            </a:r>
            <a:r>
              <a:rPr lang="en-US" sz="1100" i="1" dirty="0" err="1"/>
              <a:t>Biosens</a:t>
            </a:r>
            <a:r>
              <a:rPr lang="en-US" sz="1100" i="1" dirty="0"/>
              <a:t> </a:t>
            </a:r>
            <a:r>
              <a:rPr lang="en-US" sz="1100" i="1" dirty="0" err="1"/>
              <a:t>Bioelectron</a:t>
            </a:r>
            <a:r>
              <a:rPr lang="en-US" sz="1100" dirty="0"/>
              <a:t>,</a:t>
            </a:r>
          </a:p>
          <a:p>
            <a:r>
              <a:rPr lang="en-US" sz="1100" dirty="0"/>
              <a:t>2006;22:598–604.</a:t>
            </a:r>
          </a:p>
          <a:p>
            <a:r>
              <a:rPr lang="en-US" sz="1100" dirty="0"/>
              <a:t>59. Rice MJ, </a:t>
            </a:r>
            <a:r>
              <a:rPr lang="en-US" sz="1100" dirty="0" err="1"/>
              <a:t>Coursin</a:t>
            </a:r>
            <a:r>
              <a:rPr lang="en-US" sz="1100" dirty="0"/>
              <a:t> DB, Continuous measurement of glucose:</a:t>
            </a:r>
          </a:p>
          <a:p>
            <a:r>
              <a:rPr lang="en-US" sz="1100" dirty="0"/>
              <a:t>facts and challenges, </a:t>
            </a:r>
            <a:r>
              <a:rPr lang="en-US" sz="1100" i="1" dirty="0"/>
              <a:t>Anesthesiology</a:t>
            </a:r>
            <a:r>
              <a:rPr lang="en-US" sz="1100" dirty="0"/>
              <a:t>, 2012:116:199–204.</a:t>
            </a:r>
          </a:p>
          <a:p>
            <a:r>
              <a:rPr lang="en-US" sz="1100" dirty="0"/>
              <a:t>60. </a:t>
            </a:r>
            <a:r>
              <a:rPr lang="en-US" sz="1100" dirty="0" err="1"/>
              <a:t>Wentholt</a:t>
            </a:r>
            <a:r>
              <a:rPr lang="en-US" sz="1100" dirty="0"/>
              <a:t> IM, </a:t>
            </a:r>
            <a:r>
              <a:rPr lang="en-US" sz="1100" dirty="0" err="1"/>
              <a:t>Vollebregt</a:t>
            </a:r>
            <a:r>
              <a:rPr lang="en-US" sz="1100" dirty="0"/>
              <a:t> MA, Hart AA, et al., Comparison of a</a:t>
            </a:r>
          </a:p>
          <a:p>
            <a:r>
              <a:rPr lang="en-US" sz="1100" dirty="0"/>
              <a:t>needle-type and a microdialysis continuous glucose monitor</a:t>
            </a:r>
          </a:p>
          <a:p>
            <a:r>
              <a:rPr lang="en-US" sz="1100" dirty="0"/>
              <a:t>in type 1 diabetic patients, </a:t>
            </a:r>
            <a:r>
              <a:rPr lang="en-US" sz="1100" i="1" dirty="0"/>
              <a:t>Diabetes Care</a:t>
            </a:r>
            <a:r>
              <a:rPr lang="en-US" sz="1100" dirty="0"/>
              <a:t>, 2005;28:2871–6.</a:t>
            </a:r>
          </a:p>
          <a:p>
            <a:r>
              <a:rPr lang="en-US" sz="1100" dirty="0"/>
              <a:t>61. Heller A, Feldman B, Electrochemical glucose sensors and</a:t>
            </a:r>
          </a:p>
          <a:p>
            <a:r>
              <a:rPr lang="en-US" sz="1100" dirty="0"/>
              <a:t>their applications in diabetes management, </a:t>
            </a:r>
            <a:r>
              <a:rPr lang="en-US" sz="1100" i="1" dirty="0" err="1"/>
              <a:t>Chem</a:t>
            </a:r>
            <a:r>
              <a:rPr lang="en-US" sz="1100" i="1" dirty="0"/>
              <a:t> Rev</a:t>
            </a:r>
            <a:r>
              <a:rPr lang="en-US" sz="1100" dirty="0"/>
              <a:t>,</a:t>
            </a:r>
          </a:p>
          <a:p>
            <a:r>
              <a:rPr lang="en-US" sz="1100" dirty="0"/>
              <a:t>2008;108:2482–505.</a:t>
            </a:r>
          </a:p>
          <a:p>
            <a:r>
              <a:rPr lang="it-IT" sz="1100" dirty="0"/>
              <a:t>62. Ricci F, Caprio F, Poscia A, et al., Toward continuous</a:t>
            </a:r>
          </a:p>
          <a:p>
            <a:r>
              <a:rPr lang="en-US" sz="1100" dirty="0"/>
              <a:t>glucose monitoring with planar modified biosensors and</a:t>
            </a:r>
          </a:p>
          <a:p>
            <a:r>
              <a:rPr lang="en-US" sz="1100" dirty="0"/>
              <a:t>microdialysis, </a:t>
            </a:r>
            <a:r>
              <a:rPr lang="en-US" sz="1100" i="1" dirty="0" err="1"/>
              <a:t>Biosens</a:t>
            </a:r>
            <a:r>
              <a:rPr lang="en-US" sz="1100" i="1" dirty="0"/>
              <a:t> </a:t>
            </a:r>
            <a:r>
              <a:rPr lang="en-US" sz="1100" i="1" dirty="0" err="1"/>
              <a:t>Bioelectron</a:t>
            </a:r>
            <a:r>
              <a:rPr lang="en-US" sz="1100" dirty="0"/>
              <a:t>, 2007;2</a:t>
            </a:r>
          </a:p>
        </p:txBody>
      </p:sp>
    </p:spTree>
    <p:extLst>
      <p:ext uri="{BB962C8B-B14F-4D97-AF65-F5344CB8AC3E}">
        <p14:creationId xmlns:p14="http://schemas.microsoft.com/office/powerpoint/2010/main" val="30772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3810000"/>
          </a:xfr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Yasser </a:t>
            </a:r>
            <a:r>
              <a:rPr lang="en-US" sz="2800" dirty="0" err="1" smtClean="0"/>
              <a:t>maslamani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C.S T.S </a:t>
            </a:r>
            <a:br>
              <a:rPr lang="en-US" sz="2800" dirty="0" smtClean="0"/>
            </a:br>
            <a:r>
              <a:rPr lang="en-US" sz="2800" dirty="0" smtClean="0"/>
              <a:t>ADC</a:t>
            </a:r>
            <a:br>
              <a:rPr lang="en-US" sz="2800" dirty="0" smtClean="0"/>
            </a:br>
            <a:r>
              <a:rPr lang="en-US" sz="2800" dirty="0" smtClean="0"/>
              <a:t>25 </a:t>
            </a:r>
            <a:r>
              <a:rPr lang="en-US" sz="2800" dirty="0" err="1" smtClean="0"/>
              <a:t>feb</a:t>
            </a:r>
            <a:r>
              <a:rPr lang="en-US" sz="2800" dirty="0" smtClean="0"/>
              <a:t> 2018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34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782"/>
            <a:ext cx="29146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4264510" cy="1054250"/>
          </a:xfrm>
        </p:spPr>
        <p:txBody>
          <a:bodyPr/>
          <a:lstStyle/>
          <a:p>
            <a:r>
              <a:rPr lang="en-US" sz="4400" dirty="0" smtClean="0"/>
              <a:t>Hint…………..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if, </a:t>
            </a:r>
            <a:r>
              <a:rPr lang="en-US" sz="2800" dirty="0" smtClean="0"/>
              <a:t>CGM </a:t>
            </a:r>
            <a:r>
              <a:rPr lang="en-US" sz="2800" dirty="0"/>
              <a:t>data are used (and calibrated) retrospectively</a:t>
            </a:r>
            <a:r>
              <a:rPr lang="en-US" sz="2800" dirty="0" smtClean="0"/>
              <a:t>,,, ,,,,,,,,,,,,,,</a:t>
            </a:r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raises concerns about the impact of a significant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physiological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lag time(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esp. in critically ill patients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sz="2800" dirty="0"/>
              <a:t>o</a:t>
            </a:r>
            <a:r>
              <a:rPr lang="en-US" sz="2800" dirty="0" smtClean="0"/>
              <a:t>n </a:t>
            </a:r>
            <a:r>
              <a:rPr lang="en-US" sz="2800" dirty="0"/>
              <a:t>the capability of CGMs to support in RT </a:t>
            </a:r>
            <a:r>
              <a:rPr lang="en-US" sz="2800" dirty="0" smtClean="0"/>
              <a:t>in the </a:t>
            </a:r>
            <a:r>
              <a:rPr lang="en-US" sz="2800" dirty="0"/>
              <a:t>person with </a:t>
            </a:r>
            <a:r>
              <a:rPr lang="en-US" sz="2800" dirty="0" smtClean="0"/>
              <a:t>diabetes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1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8534399" cy="387781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1 -      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Magnitude gradient</a:t>
            </a:r>
          </a:p>
          <a:p>
            <a:pPr marL="0" indent="0" algn="just">
              <a:buNone/>
            </a:pP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2-       Time gradient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factor s lead to diff. between blood and ISF: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7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745505" cy="38778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difference in </a:t>
            </a:r>
            <a:r>
              <a:rPr lang="en-US" dirty="0" smtClean="0"/>
              <a:t>absolute glucose </a:t>
            </a:r>
            <a:r>
              <a:rPr lang="en-US" dirty="0"/>
              <a:t>concentration </a:t>
            </a:r>
            <a:r>
              <a:rPr lang="en-US" dirty="0" smtClean="0"/>
              <a:t>                       between </a:t>
            </a:r>
            <a:r>
              <a:rPr lang="en-US" dirty="0"/>
              <a:t>plasma and IF. </a:t>
            </a:r>
            <a:r>
              <a:rPr lang="en-US" dirty="0" smtClean="0"/>
              <a:t>In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1-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glucose concentration value in the two compartments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during the steady-states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2- magnitude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of the respective glucose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concentration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excursions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6482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1-Magnitude gradient: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Studies reported conflicting results about this </a:t>
            </a:r>
            <a:r>
              <a:rPr lang="en-US" dirty="0" smtClean="0"/>
              <a:t>topic.: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1-Glucose excursions </a:t>
            </a:r>
            <a:r>
              <a:rPr lang="en-US" dirty="0"/>
              <a:t>and their values in their respective steady-states were </a:t>
            </a:r>
            <a:r>
              <a:rPr lang="en-US" dirty="0" smtClean="0"/>
              <a:t>found to </a:t>
            </a:r>
            <a:r>
              <a:rPr lang="en-US" dirty="0"/>
              <a:t>be similar.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2-a </a:t>
            </a:r>
            <a:r>
              <a:rPr lang="en-US" dirty="0"/>
              <a:t>large group of studies agrees that both </a:t>
            </a:r>
            <a:r>
              <a:rPr lang="en-US" dirty="0" smtClean="0"/>
              <a:t>the glycemic </a:t>
            </a:r>
            <a:r>
              <a:rPr lang="en-US" dirty="0"/>
              <a:t>excursions and steady-state values of IFG and BG can </a:t>
            </a:r>
            <a:r>
              <a:rPr lang="en-US" dirty="0" smtClean="0"/>
              <a:t>show significant  </a:t>
            </a:r>
            <a:r>
              <a:rPr lang="en-US" dirty="0"/>
              <a:t>difference in the glucose excursion </a:t>
            </a:r>
            <a:r>
              <a:rPr lang="en-US" dirty="0" smtClean="0"/>
              <a:t>magnitude at </a:t>
            </a:r>
            <a:r>
              <a:rPr lang="en-US" dirty="0"/>
              <a:t>high </a:t>
            </a:r>
            <a:r>
              <a:rPr lang="en-US" dirty="0" smtClean="0"/>
              <a:t>glycemic </a:t>
            </a:r>
            <a:r>
              <a:rPr lang="en-US" dirty="0"/>
              <a:t>values during rapid rises </a:t>
            </a:r>
            <a:r>
              <a:rPr lang="en-US" dirty="0" smtClean="0"/>
              <a:t>of BG, </a:t>
            </a:r>
            <a:r>
              <a:rPr lang="en-US" dirty="0"/>
              <a:t>following to falling phases of </a:t>
            </a:r>
            <a:r>
              <a:rPr lang="en-US" dirty="0" smtClean="0"/>
              <a:t>BG.</a:t>
            </a:r>
          </a:p>
          <a:p>
            <a:endParaRPr lang="en-US" dirty="0"/>
          </a:p>
          <a:p>
            <a:pPr algn="ctr"/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Tip…..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       Glucose </a:t>
            </a:r>
            <a:r>
              <a:rPr lang="en-US" dirty="0"/>
              <a:t>concentration in the </a:t>
            </a:r>
            <a:r>
              <a:rPr lang="en-US" dirty="0" smtClean="0"/>
              <a:t>interstitial fluid </a:t>
            </a:r>
            <a:r>
              <a:rPr lang="en-US" dirty="0"/>
              <a:t>throughout steady-states </a:t>
            </a:r>
            <a:r>
              <a:rPr lang="en-US" dirty="0" smtClean="0"/>
              <a:t>was</a:t>
            </a:r>
          </a:p>
          <a:p>
            <a:pPr marL="0" indent="0">
              <a:buNone/>
            </a:pPr>
            <a:r>
              <a:rPr lang="en-US" dirty="0" smtClean="0"/>
              <a:t>       lower than that of plasma for prolonged periods of time in people with</a:t>
            </a:r>
          </a:p>
          <a:p>
            <a:pPr marL="0" indent="0">
              <a:buNone/>
            </a:pPr>
            <a:r>
              <a:rPr lang="en-US" dirty="0" smtClean="0"/>
              <a:t>        Diabetes  </a:t>
            </a:r>
            <a:r>
              <a:rPr lang="en-US" dirty="0" smtClean="0">
                <a:solidFill>
                  <a:srgbClr val="FF0000"/>
                </a:solidFill>
              </a:rPr>
              <a:t>(push-pull model)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7745505" cy="3877815"/>
          </a:xfrm>
        </p:spPr>
        <p:txBody>
          <a:bodyPr>
            <a:noAutofit/>
          </a:bodyPr>
          <a:lstStyle/>
          <a:p>
            <a:r>
              <a:rPr lang="en-US" sz="1800" dirty="0"/>
              <a:t>With the time </a:t>
            </a:r>
            <a:r>
              <a:rPr lang="en-US" sz="1800" dirty="0" smtClean="0"/>
              <a:t>gradient : </a:t>
            </a:r>
            <a:r>
              <a:rPr lang="en-US" sz="1800" dirty="0"/>
              <a:t>it is intended the delay, or lag time, observed </a:t>
            </a:r>
            <a:r>
              <a:rPr lang="en-US" sz="1800" dirty="0" smtClean="0"/>
              <a:t>between the </a:t>
            </a:r>
            <a:r>
              <a:rPr lang="en-US" sz="1800" dirty="0"/>
              <a:t>variation of the BG value </a:t>
            </a:r>
            <a:r>
              <a:rPr lang="en-US" sz="1800" dirty="0" smtClean="0"/>
              <a:t>(the </a:t>
            </a:r>
            <a:r>
              <a:rPr lang="en-US" sz="1800" dirty="0"/>
              <a:t>corresponding change in IFG. </a:t>
            </a:r>
            <a:endParaRPr lang="en-US" sz="1800" dirty="0" smtClean="0"/>
          </a:p>
          <a:p>
            <a:pPr algn="ctr"/>
            <a:r>
              <a:rPr lang="en-US" sz="1800" dirty="0" smtClean="0"/>
              <a:t>The </a:t>
            </a:r>
            <a:r>
              <a:rPr lang="en-US" sz="1800" dirty="0"/>
              <a:t>term ‘lag time’ usually refers </a:t>
            </a:r>
            <a:r>
              <a:rPr lang="en-US" sz="1800" dirty="0" smtClean="0"/>
              <a:t>only:</a:t>
            </a:r>
            <a:endParaRPr lang="en-US" sz="1800" dirty="0"/>
          </a:p>
          <a:p>
            <a:pPr algn="ctr"/>
            <a:r>
              <a:rPr lang="en-US" sz="1800" dirty="0"/>
              <a:t>to the physiological </a:t>
            </a:r>
            <a:r>
              <a:rPr lang="en-US" sz="1800" dirty="0" smtClean="0"/>
              <a:t>lag time </a:t>
            </a:r>
          </a:p>
          <a:p>
            <a:r>
              <a:rPr lang="en-US" sz="1800" dirty="0" smtClean="0"/>
              <a:t>However; there is also  </a:t>
            </a:r>
            <a:r>
              <a:rPr lang="en-US" sz="1800" dirty="0"/>
              <a:t>instrumental lag, </a:t>
            </a:r>
            <a:r>
              <a:rPr lang="en-US" sz="1800" dirty="0" smtClean="0"/>
              <a:t>which includes:</a:t>
            </a:r>
          </a:p>
          <a:p>
            <a:endParaRPr lang="en-US" sz="1800" dirty="0"/>
          </a:p>
          <a:p>
            <a:r>
              <a:rPr lang="en-US" sz="1800" dirty="0" smtClean="0"/>
              <a:t>1-device </a:t>
            </a:r>
            <a:r>
              <a:rPr lang="en-US" sz="1800" dirty="0"/>
              <a:t>used for the IFG sampling and measurement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2- The time  needed for glucose to be transported from IF </a:t>
            </a:r>
            <a:r>
              <a:rPr lang="en-US" sz="1800" dirty="0"/>
              <a:t>to the biosensor </a:t>
            </a:r>
            <a:endParaRPr lang="en-US" sz="1800" dirty="0" smtClean="0"/>
          </a:p>
          <a:p>
            <a:r>
              <a:rPr lang="en-US" sz="1800" dirty="0" smtClean="0"/>
              <a:t>3- computational lag</a:t>
            </a:r>
            <a:r>
              <a:rPr lang="en-US" sz="1800" dirty="0"/>
              <a:t>, related to all the calculation algorithms </a:t>
            </a:r>
            <a:r>
              <a:rPr lang="en-US" sz="1800" dirty="0" smtClean="0"/>
              <a:t>applied.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838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2-Time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32338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2532</TotalTime>
  <Words>4745</Words>
  <Application>Microsoft Office PowerPoint</Application>
  <PresentationFormat>On-screen Show (4:3)</PresentationFormat>
  <Paragraphs>472</Paragraphs>
  <Slides>47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Hardcover</vt:lpstr>
      <vt:lpstr>PowerPoint Presentation</vt:lpstr>
      <vt:lpstr>PowerPoint Presentation</vt:lpstr>
      <vt:lpstr>PowerPoint Presentation</vt:lpstr>
      <vt:lpstr>PowerPoint Presentation</vt:lpstr>
      <vt:lpstr>Hint…………..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the relation between ISF and blood is vague and non-precisely determined;  two models were proposed in order to clarify-at least mathematically-this complicated situation :</vt:lpstr>
      <vt:lpstr>PowerPoint Presentation</vt:lpstr>
      <vt:lpstr>PowerPoint Presentation</vt:lpstr>
      <vt:lpstr>PowerPoint Presentation</vt:lpstr>
      <vt:lpstr>Push-pull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IFG measurement entails a significant impact/effects on the accuracy of these systems.: </vt:lpstr>
      <vt:lpstr>pre-analysis effects (calibration)</vt:lpstr>
      <vt:lpstr>PowerPoint Presentation</vt:lpstr>
      <vt:lpstr>PowerPoint Presentation</vt:lpstr>
      <vt:lpstr>However,,</vt:lpstr>
      <vt:lpstr>Example . By king at al</vt:lpstr>
      <vt:lpstr>PowerPoint Presentation</vt:lpstr>
      <vt:lpstr>Intra-analysis effects</vt:lpstr>
      <vt:lpstr>PowerPoint Presentation</vt:lpstr>
      <vt:lpstr>PowerPoint Presentation</vt:lpstr>
      <vt:lpstr>PowerPoint Presentation</vt:lpstr>
      <vt:lpstr>Post-analysis effects</vt:lpstr>
      <vt:lpstr>  I-Kovatchev’s Poincarè   Plot’</vt:lpstr>
      <vt:lpstr>II-Glucose Error Grid Analysis (CG-EGA)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Yasser maslamani C.S T.S  ADC 25 feb 2018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 Maslamani</dc:creator>
  <cp:lastModifiedBy>Nour Maher Kalbouneh</cp:lastModifiedBy>
  <cp:revision>129</cp:revision>
  <dcterms:created xsi:type="dcterms:W3CDTF">2018-02-18T09:02:57Z</dcterms:created>
  <dcterms:modified xsi:type="dcterms:W3CDTF">2018-03-19T12:05:03Z</dcterms:modified>
</cp:coreProperties>
</file>