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comments/comment2.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3.xml" ContentType="application/vnd.openxmlformats-officedocument.presentationml.comments+xml"/>
  <Override PartName="/ppt/notesSlides/notesSlide19.xml" ContentType="application/vnd.openxmlformats-officedocument.presentationml.notesSlide+xml"/>
  <Override PartName="/ppt/comments/comment4.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comment5.xml" ContentType="application/vnd.openxmlformats-officedocument.presentationml.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omments/comment6.xml" ContentType="application/vnd.openxmlformats-officedocument.presentationml.comments+xml"/>
  <Override PartName="/ppt/notesSlides/notesSlide34.xml" ContentType="application/vnd.openxmlformats-officedocument.presentationml.notesSlide+xml"/>
  <Override PartName="/ppt/comments/comment7.xml" ContentType="application/vnd.openxmlformats-officedocument.presentationml.comments+xml"/>
  <Override PartName="/ppt/notesSlides/notesSlide35.xml" ContentType="application/vnd.openxmlformats-officedocument.presentationml.notesSlide+xml"/>
  <Override PartName="/ppt/comments/comment8.xml" ContentType="application/vnd.openxmlformats-officedocument.presentationml.comments+xml"/>
  <Override PartName="/ppt/notesSlides/notesSlide36.xml" ContentType="application/vnd.openxmlformats-officedocument.presentationml.notesSlide+xml"/>
  <Override PartName="/ppt/comments/comment9.xml" ContentType="application/vnd.openxmlformats-officedocument.presentationml.comments+xml"/>
  <Override PartName="/ppt/notesSlides/notesSlide37.xml" ContentType="application/vnd.openxmlformats-officedocument.presentationml.notesSlide+xml"/>
  <Override PartName="/ppt/comments/comment10.xml" ContentType="application/vnd.openxmlformats-officedocument.presentationml.comments+xml"/>
  <Override PartName="/ppt/notesSlides/notesSlide38.xml" ContentType="application/vnd.openxmlformats-officedocument.presentationml.notesSlide+xml"/>
  <Override PartName="/ppt/comments/comment11.xml" ContentType="application/vnd.openxmlformats-officedocument.presentationml.comment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8"/>
  </p:notesMasterIdLst>
  <p:handoutMasterIdLst>
    <p:handoutMasterId r:id="rId49"/>
  </p:handoutMasterIdLst>
  <p:sldIdLst>
    <p:sldId id="256" r:id="rId2"/>
    <p:sldId id="258" r:id="rId3"/>
    <p:sldId id="259" r:id="rId4"/>
    <p:sldId id="261" r:id="rId5"/>
    <p:sldId id="262" r:id="rId6"/>
    <p:sldId id="260" r:id="rId7"/>
    <p:sldId id="265" r:id="rId8"/>
    <p:sldId id="264" r:id="rId9"/>
    <p:sldId id="267" r:id="rId10"/>
    <p:sldId id="268" r:id="rId11"/>
    <p:sldId id="269" r:id="rId12"/>
    <p:sldId id="291" r:id="rId13"/>
    <p:sldId id="271" r:id="rId14"/>
    <p:sldId id="273" r:id="rId15"/>
    <p:sldId id="309" r:id="rId16"/>
    <p:sldId id="274" r:id="rId17"/>
    <p:sldId id="310" r:id="rId18"/>
    <p:sldId id="292" r:id="rId19"/>
    <p:sldId id="302" r:id="rId20"/>
    <p:sldId id="263" r:id="rId21"/>
    <p:sldId id="303" r:id="rId22"/>
    <p:sldId id="270" r:id="rId23"/>
    <p:sldId id="286" r:id="rId24"/>
    <p:sldId id="276" r:id="rId25"/>
    <p:sldId id="277" r:id="rId26"/>
    <p:sldId id="284" r:id="rId27"/>
    <p:sldId id="295" r:id="rId28"/>
    <p:sldId id="278" r:id="rId29"/>
    <p:sldId id="294" r:id="rId30"/>
    <p:sldId id="297" r:id="rId31"/>
    <p:sldId id="285" r:id="rId32"/>
    <p:sldId id="281" r:id="rId33"/>
    <p:sldId id="298" r:id="rId34"/>
    <p:sldId id="296" r:id="rId35"/>
    <p:sldId id="304" r:id="rId36"/>
    <p:sldId id="299" r:id="rId37"/>
    <p:sldId id="300" r:id="rId38"/>
    <p:sldId id="301" r:id="rId39"/>
    <p:sldId id="305" r:id="rId40"/>
    <p:sldId id="307" r:id="rId41"/>
    <p:sldId id="308" r:id="rId42"/>
    <p:sldId id="283" r:id="rId43"/>
    <p:sldId id="275" r:id="rId44"/>
    <p:sldId id="289" r:id="rId45"/>
    <p:sldId id="257" r:id="rId46"/>
    <p:sldId id="272" r:id="rId47"/>
  </p:sldIdLst>
  <p:sldSz cx="12192000" cy="685800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ir Avitan" initials="MA" lastIdx="7" clrIdx="0">
    <p:extLst>
      <p:ext uri="{19B8F6BF-5375-455C-9EA6-DF929625EA0E}">
        <p15:presenceInfo xmlns:p15="http://schemas.microsoft.com/office/powerpoint/2012/main" userId="Meir Avit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3" d="100"/>
          <a:sy n="63" d="100"/>
        </p:scale>
        <p:origin x="796"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2-03T16:14:33.186" idx="2">
    <p:pos x="7301" y="4128"/>
    <p:text>ראיית הקופסה מחוץ להקשר שלה, כלומר לא בתפקידה הרגיל ! קופסת הגפרורים</p:text>
    <p:extLst>
      <p:ext uri="{C676402C-5697-4E1C-873F-D02D1690AC5C}">
        <p15:threadingInfo xmlns:p15="http://schemas.microsoft.com/office/powerpoint/2012/main" timeZoneBias="-1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0-02-03T16:08:26.698" idx="1">
    <p:pos x="7228" y="4095"/>
    <p:text>השאלה האם החסרה מייצרת משהו שיש בו תועלת חדשה ...
אם איננו משפרים את המוצר או השירות אין היגיון בהחסרת פונקציות.
לא מחסירים בשביל לחסוך עלות!</p:text>
    <p:extLst>
      <p:ext uri="{C676402C-5697-4E1C-873F-D02D1690AC5C}">
        <p15:threadingInfo xmlns:p15="http://schemas.microsoft.com/office/powerpoint/2012/main" timeZoneBias="-1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0-02-03T16:08:26.698" idx="1">
    <p:pos x="7228" y="4095"/>
    <p:text>השאלה האם החסרה מייצרת משהו שיש בו תועלת חדשה ...
אם איננו משפרים את המוצר או השירות אין היגיון בהחסרת פונקציות.
לא מחסירים בשביל לחסוך עלות!</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2-03T16:14:33.186" idx="2">
    <p:pos x="7301" y="4128"/>
    <p:text>ראיית הקופסה מחוץ להקשר שלה, כלומר לא בתפקידה הרגיל ! קופסת הגפרורים</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2-03T16:28:18.895" idx="4">
    <p:pos x="6766" y="4001"/>
    <p:text>זוכרים את הדיון בקיבעון מבני? חלוקה עוזרת לנו להתגבר על מגבלות הקיבעון. אולי זכור לכם כי קיבעון מבני מתקשר לנטייה שלנו להאמין שחפצים או מערכות יכולים להיווצר (מבחינה מבנית) רק באופן שבו נבנו מלכתחילה. אנחנו רגילים לראות בהם יחידות "שלמות" ומצפים מהם להישאר באותו</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2-03T16:28:18.895" idx="4">
    <p:pos x="6766" y="4001"/>
    <p:text>זוכרים את הדיון בקיבעון מבני? חלוקה עוזרת לנו להתגבר על מגבלות הקיבעון. אולי זכור לכם כי קיבעון מבני מתקשר לנטייה שלנו להאמין שחפצים או מערכות יכולים להיווצר (מבחינה מבנית) רק באופן שבו נבנו מלכתחילה. אנחנו רגילים לראות בהם יחידות "שלמות" ומצפים מהם להישאר באותו</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02-03T16:08:26.698" idx="1">
    <p:pos x="7228" y="4095"/>
    <p:text>השאלה האם החסרה מייצרת משהו שיש בו תועלת חדשה ...
אם איננו משפרים את המוצר או השירות אין היגיון בהחסרת פונקציות.
לא מחסירים בשביל לחסוך עלות!</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0-02-03T19:44:19.567" idx="5">
    <p:pos x="10" y="10"/>
    <p:text>רוב הציבור לא מודע לכך שהמענה על שאלות של Captcha משרת שתי מטרות. נוסף על אספקת ההוכחה לאתרי האינטרנט שהמשתמשים אינם מכונות, על המשתמשים לפענח מילים קשות לקריאה מטקסטים מודפסים ישנים. כשהם מקלידים את המילים בתיבה המיועדת לכך, הם מעבירים את התוכן המודפס לתצורה דיגיטלית. זוהי דוגמה מושלמת לאיחוד</p:text>
    <p:extLst>
      <p:ext uri="{C676402C-5697-4E1C-873F-D02D1690AC5C}">
        <p15:threadingInfo xmlns:p15="http://schemas.microsoft.com/office/powerpoint/2012/main" timeZoneBias="-120"/>
      </p:ext>
    </p:extLst>
  </p:cm>
  <p:cm authorId="1" dt="2020-02-03T19:44:48.144" idx="6">
    <p:pos x="10" y="146"/>
    <p:text>משימות ולהטלת משימה חדשה על משאב קיים.
העברה של ספרים ישנים לקבצים דיגיטליים היא עבודה קשה אפילו בימינו, המשופעים בסורקים ובמחשבים רבי־עוצמה. רמת הדיוק בסריקה עדיין ירודה, במיוחד לנוכח המגוון הרחב של סוגי גופנים ולאור איכות ההדפסה הירודה בפרסומים ישנים. ווֹן אן כתב תוכנית המכונה reCaptcha, המזינה מילים, שסורקים מתקשים לקרוא, אל תוך תוכנית Captcha, וזו, בתורה, מציגה אותן למבקרים באתר האינטרנט ומטילה עליהם לפענח אותן. אתרים מובילים כמו Yahoo! ופייסבוק משתמשים ב־reCaptcha, וממציא התוכנית, ווֹן אן, נותן אותה חינם לכל דורש.</p:text>
    <p:extLst>
      <p:ext uri="{C676402C-5697-4E1C-873F-D02D1690AC5C}">
        <p15:threadingInfo xmlns:p15="http://schemas.microsoft.com/office/powerpoint/2012/main" timeZoneBias="-120">
          <p15:parentCm authorId="1" idx="5"/>
        </p15:threadingInfo>
      </p:ext>
    </p:extLst>
  </p:cm>
  <p:cm authorId="1" dt="2020-02-03T19:45:07.450" idx="7">
    <p:pos x="10" y="282"/>
    <p:text>בשגרת היומיום מסייעים גולשים באינטרנט בתעתוק של מספר הקרוב ל־150 אלף ספרים בשנה — משימה שלשם ביצועה היו נדרשים 37,500 עובדים במשרה מלאה. בין השאר, סייעה reCaptcha בהעברת הארכיון המודפס המלא של העיתון "ניו יורק טיימס" (מ־1851 ואילך) לקבצים דיגיטליים.</p:text>
    <p:extLst>
      <p:ext uri="{C676402C-5697-4E1C-873F-D02D1690AC5C}">
        <p15:threadingInfo xmlns:p15="http://schemas.microsoft.com/office/powerpoint/2012/main" timeZoneBias="-120">
          <p15:parentCm authorId="1" idx="5"/>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0-02-03T16:08:26.698" idx="1">
    <p:pos x="7228" y="4095"/>
    <p:text>השאלה האם החסרה מייצרת משהו שיש בו תועלת חדשה ...
אם איננו משפרים את המוצר או השירות אין היגיון בהחסרת פונקציות.
לא מחסירים בשביל לחסוך עלות!</p:text>
    <p:extLst>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0-02-03T19:44:19.567" idx="5">
    <p:pos x="10" y="10"/>
    <p:text>רוב הציבור לא מודע לכך שהמענה על שאלות של Captcha משרת שתי מטרות. נוסף על אספקת ההוכחה לאתרי האינטרנט שהמשתמשים אינם מכונות, על המשתמשים לפענח מילים קשות לקריאה מטקסטים מודפסים ישנים. כשהם מקלידים את המילים בתיבה המיועדת לכך, הם מעבירים את התוכן המודפס לתצורה דיגיטלית. זוהי דוגמה מושלמת לאיחוד</p:text>
    <p:extLst>
      <p:ext uri="{C676402C-5697-4E1C-873F-D02D1690AC5C}">
        <p15:threadingInfo xmlns:p15="http://schemas.microsoft.com/office/powerpoint/2012/main" timeZoneBias="-120"/>
      </p:ext>
    </p:extLst>
  </p:cm>
  <p:cm authorId="1" dt="2020-02-03T19:44:48.144" idx="6">
    <p:pos x="10" y="146"/>
    <p:text>משימות ולהטלת משימה חדשה על משאב קיים.
העברה של ספרים ישנים לקבצים דיגיטליים היא עבודה קשה אפילו בימינו, המשופעים בסורקים ובמחשבים רבי־עוצמה. רמת הדיוק בסריקה עדיין ירודה, במיוחד לנוכח המגוון הרחב של סוגי גופנים ולאור איכות ההדפסה הירודה בפרסומים ישנים. ווֹן אן כתב תוכנית המכונה reCaptcha, המזינה מילים, שסורקים מתקשים לקרוא, אל תוך תוכנית Captcha, וזו, בתורה, מציגה אותן למבקרים באתר האינטרנט ומטילה עליהם לפענח אותן. אתרים מובילים כמו Yahoo! ופייסבוק משתמשים ב־reCaptcha, וממציא התוכנית, ווֹן אן, נותן אותה חינם לכל דורש.</p:text>
    <p:extLst>
      <p:ext uri="{C676402C-5697-4E1C-873F-D02D1690AC5C}">
        <p15:threadingInfo xmlns:p15="http://schemas.microsoft.com/office/powerpoint/2012/main" timeZoneBias="-120">
          <p15:parentCm authorId="1" idx="5"/>
        </p15:threadingInfo>
      </p:ext>
    </p:extLst>
  </p:cm>
  <p:cm authorId="1" dt="2020-02-03T19:45:07.450" idx="7">
    <p:pos x="10" y="282"/>
    <p:text>בשגרת היומיום מסייעים גולשים באינטרנט בתעתוק של מספר הקרוב ל־150 אלף ספרים בשנה — משימה שלשם ביצועה היו נדרשים 37,500 עובדים במשרה מלאה. בין השאר, סייעה reCaptcha בהעברת הארכיון המודפס המלא של העיתון "ניו יורק טיימס" (מ־1851 ואילך) לקבצים דיגיטליים.</p:text>
    <p:extLst>
      <p:ext uri="{C676402C-5697-4E1C-873F-D02D1690AC5C}">
        <p15:threadingInfo xmlns:p15="http://schemas.microsoft.com/office/powerpoint/2012/main" timeZoneBias="-120">
          <p15:parentCm authorId="1" idx="5"/>
        </p15:threadingInfo>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0-02-03T16:08:26.698" idx="1">
    <p:pos x="7228" y="4095"/>
    <p:text>השאלה האם החסרה מייצרת משהו שיש בו תועלת חדשה ...
אם איננו משפרים את המוצר או השירות אין היגיון בהחסרת פונקציות.
לא מחסירים בשביל לחסוך עלות!</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5625096" y="0"/>
            <a:ext cx="4301543" cy="341064"/>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2299" y="0"/>
            <a:ext cx="4301543" cy="341064"/>
          </a:xfrm>
          <a:prstGeom prst="rect">
            <a:avLst/>
          </a:prstGeom>
        </p:spPr>
        <p:txBody>
          <a:bodyPr vert="horz" lIns="91440" tIns="45720" rIns="91440" bIns="45720" rtlCol="1"/>
          <a:lstStyle>
            <a:lvl1pPr algn="l">
              <a:defRPr sz="1200"/>
            </a:lvl1pPr>
          </a:lstStyle>
          <a:p>
            <a:fld id="{07BD9127-12FD-4657-930A-3E4FF5F65565}" type="datetimeFigureOut">
              <a:rPr lang="he-IL" smtClean="0"/>
              <a:t>י"ד/שבט/תש"פ</a:t>
            </a:fld>
            <a:endParaRPr lang="he-IL"/>
          </a:p>
        </p:txBody>
      </p:sp>
      <p:sp>
        <p:nvSpPr>
          <p:cNvPr id="4" name="מציין מיקום של כותרת תחתונה 3"/>
          <p:cNvSpPr>
            <a:spLocks noGrp="1"/>
          </p:cNvSpPr>
          <p:nvPr>
            <p:ph type="ftr" sz="quarter" idx="2"/>
          </p:nvPr>
        </p:nvSpPr>
        <p:spPr>
          <a:xfrm>
            <a:off x="5625096" y="6456612"/>
            <a:ext cx="4301543" cy="341064"/>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2299" y="6456612"/>
            <a:ext cx="4301543" cy="341064"/>
          </a:xfrm>
          <a:prstGeom prst="rect">
            <a:avLst/>
          </a:prstGeom>
        </p:spPr>
        <p:txBody>
          <a:bodyPr vert="horz" lIns="91440" tIns="45720" rIns="91440" bIns="45720" rtlCol="1" anchor="b"/>
          <a:lstStyle>
            <a:lvl1pPr algn="l">
              <a:defRPr sz="1200"/>
            </a:lvl1pPr>
          </a:lstStyle>
          <a:p>
            <a:fld id="{0E40AA70-970E-42FD-84DE-AB39023E3C1A}" type="slidenum">
              <a:rPr lang="he-IL" smtClean="0"/>
              <a:t>‹#›</a:t>
            </a:fld>
            <a:endParaRPr lang="he-IL"/>
          </a:p>
        </p:txBody>
      </p:sp>
    </p:spTree>
    <p:extLst>
      <p:ext uri="{BB962C8B-B14F-4D97-AF65-F5344CB8AC3E}">
        <p14:creationId xmlns:p14="http://schemas.microsoft.com/office/powerpoint/2010/main" val="2716366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5625096" y="0"/>
            <a:ext cx="4301543" cy="341064"/>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2299" y="0"/>
            <a:ext cx="4301543" cy="341064"/>
          </a:xfrm>
          <a:prstGeom prst="rect">
            <a:avLst/>
          </a:prstGeom>
        </p:spPr>
        <p:txBody>
          <a:bodyPr vert="horz" lIns="91440" tIns="45720" rIns="91440" bIns="45720" rtlCol="1"/>
          <a:lstStyle>
            <a:lvl1pPr algn="l">
              <a:defRPr sz="1200"/>
            </a:lvl1pPr>
          </a:lstStyle>
          <a:p>
            <a:fld id="{1A389BF8-3BBC-4CC1-BD9A-95CCFC94ED7C}" type="datetimeFigureOut">
              <a:rPr lang="he-IL" smtClean="0"/>
              <a:t>י"ד/שבט/תש"פ</a:t>
            </a:fld>
            <a:endParaRPr lang="he-IL"/>
          </a:p>
        </p:txBody>
      </p:sp>
      <p:sp>
        <p:nvSpPr>
          <p:cNvPr id="4" name="מציין מיקום של תמונת שקופית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992665" y="3271381"/>
            <a:ext cx="7941310" cy="2676585"/>
          </a:xfrm>
          <a:prstGeom prst="rect">
            <a:avLst/>
          </a:prstGeom>
        </p:spPr>
        <p:txBody>
          <a:bodyPr vert="horz" lIns="91440" tIns="45720" rIns="91440" bIns="45720" rtlCol="1"/>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5625096" y="6456612"/>
            <a:ext cx="4301543" cy="341064"/>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2299" y="6456612"/>
            <a:ext cx="4301543" cy="341064"/>
          </a:xfrm>
          <a:prstGeom prst="rect">
            <a:avLst/>
          </a:prstGeom>
        </p:spPr>
        <p:txBody>
          <a:bodyPr vert="horz" lIns="91440" tIns="45720" rIns="91440" bIns="45720" rtlCol="1" anchor="b"/>
          <a:lstStyle>
            <a:lvl1pPr algn="l">
              <a:defRPr sz="1200"/>
            </a:lvl1pPr>
          </a:lstStyle>
          <a:p>
            <a:fld id="{2E1D6DEB-6189-466F-809D-E5DCD5E46F59}" type="slidenum">
              <a:rPr lang="he-IL" smtClean="0"/>
              <a:t>‹#›</a:t>
            </a:fld>
            <a:endParaRPr lang="he-IL"/>
          </a:p>
        </p:txBody>
      </p:sp>
    </p:spTree>
    <p:extLst>
      <p:ext uri="{BB962C8B-B14F-4D97-AF65-F5344CB8AC3E}">
        <p14:creationId xmlns:p14="http://schemas.microsoft.com/office/powerpoint/2010/main" val="285892572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1</a:t>
            </a:fld>
            <a:endParaRPr lang="he-IL"/>
          </a:p>
        </p:txBody>
      </p:sp>
    </p:spTree>
    <p:extLst>
      <p:ext uri="{BB962C8B-B14F-4D97-AF65-F5344CB8AC3E}">
        <p14:creationId xmlns:p14="http://schemas.microsoft.com/office/powerpoint/2010/main" val="1247966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10</a:t>
            </a:fld>
            <a:endParaRPr lang="he-IL"/>
          </a:p>
        </p:txBody>
      </p:sp>
    </p:spTree>
    <p:extLst>
      <p:ext uri="{BB962C8B-B14F-4D97-AF65-F5344CB8AC3E}">
        <p14:creationId xmlns:p14="http://schemas.microsoft.com/office/powerpoint/2010/main" val="528198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11</a:t>
            </a:fld>
            <a:endParaRPr lang="he-IL"/>
          </a:p>
        </p:txBody>
      </p:sp>
    </p:spTree>
    <p:extLst>
      <p:ext uri="{BB962C8B-B14F-4D97-AF65-F5344CB8AC3E}">
        <p14:creationId xmlns:p14="http://schemas.microsoft.com/office/powerpoint/2010/main" val="2157477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12</a:t>
            </a:fld>
            <a:endParaRPr lang="he-IL"/>
          </a:p>
        </p:txBody>
      </p:sp>
    </p:spTree>
    <p:extLst>
      <p:ext uri="{BB962C8B-B14F-4D97-AF65-F5344CB8AC3E}">
        <p14:creationId xmlns:p14="http://schemas.microsoft.com/office/powerpoint/2010/main" val="546712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13</a:t>
            </a:fld>
            <a:endParaRPr lang="he-IL"/>
          </a:p>
        </p:txBody>
      </p:sp>
    </p:spTree>
    <p:extLst>
      <p:ext uri="{BB962C8B-B14F-4D97-AF65-F5344CB8AC3E}">
        <p14:creationId xmlns:p14="http://schemas.microsoft.com/office/powerpoint/2010/main" val="3260223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14</a:t>
            </a:fld>
            <a:endParaRPr lang="he-IL"/>
          </a:p>
        </p:txBody>
      </p:sp>
    </p:spTree>
    <p:extLst>
      <p:ext uri="{BB962C8B-B14F-4D97-AF65-F5344CB8AC3E}">
        <p14:creationId xmlns:p14="http://schemas.microsoft.com/office/powerpoint/2010/main" val="1185243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15</a:t>
            </a:fld>
            <a:endParaRPr lang="he-IL"/>
          </a:p>
        </p:txBody>
      </p:sp>
    </p:spTree>
    <p:extLst>
      <p:ext uri="{BB962C8B-B14F-4D97-AF65-F5344CB8AC3E}">
        <p14:creationId xmlns:p14="http://schemas.microsoft.com/office/powerpoint/2010/main" val="3492950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16</a:t>
            </a:fld>
            <a:endParaRPr lang="he-IL"/>
          </a:p>
        </p:txBody>
      </p:sp>
    </p:spTree>
    <p:extLst>
      <p:ext uri="{BB962C8B-B14F-4D97-AF65-F5344CB8AC3E}">
        <p14:creationId xmlns:p14="http://schemas.microsoft.com/office/powerpoint/2010/main" val="1160969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17</a:t>
            </a:fld>
            <a:endParaRPr lang="he-IL"/>
          </a:p>
        </p:txBody>
      </p:sp>
    </p:spTree>
    <p:extLst>
      <p:ext uri="{BB962C8B-B14F-4D97-AF65-F5344CB8AC3E}">
        <p14:creationId xmlns:p14="http://schemas.microsoft.com/office/powerpoint/2010/main" val="621452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18</a:t>
            </a:fld>
            <a:endParaRPr lang="he-IL"/>
          </a:p>
        </p:txBody>
      </p:sp>
    </p:spTree>
    <p:extLst>
      <p:ext uri="{BB962C8B-B14F-4D97-AF65-F5344CB8AC3E}">
        <p14:creationId xmlns:p14="http://schemas.microsoft.com/office/powerpoint/2010/main" val="90133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19</a:t>
            </a:fld>
            <a:endParaRPr lang="he-IL"/>
          </a:p>
        </p:txBody>
      </p:sp>
    </p:spTree>
    <p:extLst>
      <p:ext uri="{BB962C8B-B14F-4D97-AF65-F5344CB8AC3E}">
        <p14:creationId xmlns:p14="http://schemas.microsoft.com/office/powerpoint/2010/main" val="2273333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2</a:t>
            </a:fld>
            <a:endParaRPr lang="he-IL"/>
          </a:p>
        </p:txBody>
      </p:sp>
    </p:spTree>
    <p:extLst>
      <p:ext uri="{BB962C8B-B14F-4D97-AF65-F5344CB8AC3E}">
        <p14:creationId xmlns:p14="http://schemas.microsoft.com/office/powerpoint/2010/main" val="1031539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20</a:t>
            </a:fld>
            <a:endParaRPr lang="he-IL"/>
          </a:p>
        </p:txBody>
      </p:sp>
    </p:spTree>
    <p:extLst>
      <p:ext uri="{BB962C8B-B14F-4D97-AF65-F5344CB8AC3E}">
        <p14:creationId xmlns:p14="http://schemas.microsoft.com/office/powerpoint/2010/main" val="1026282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21</a:t>
            </a:fld>
            <a:endParaRPr lang="he-IL"/>
          </a:p>
        </p:txBody>
      </p:sp>
    </p:spTree>
    <p:extLst>
      <p:ext uri="{BB962C8B-B14F-4D97-AF65-F5344CB8AC3E}">
        <p14:creationId xmlns:p14="http://schemas.microsoft.com/office/powerpoint/2010/main" val="748671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22</a:t>
            </a:fld>
            <a:endParaRPr lang="he-IL"/>
          </a:p>
        </p:txBody>
      </p:sp>
    </p:spTree>
    <p:extLst>
      <p:ext uri="{BB962C8B-B14F-4D97-AF65-F5344CB8AC3E}">
        <p14:creationId xmlns:p14="http://schemas.microsoft.com/office/powerpoint/2010/main" val="2192001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23</a:t>
            </a:fld>
            <a:endParaRPr lang="he-IL"/>
          </a:p>
        </p:txBody>
      </p:sp>
    </p:spTree>
    <p:extLst>
      <p:ext uri="{BB962C8B-B14F-4D97-AF65-F5344CB8AC3E}">
        <p14:creationId xmlns:p14="http://schemas.microsoft.com/office/powerpoint/2010/main" val="72801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24</a:t>
            </a:fld>
            <a:endParaRPr lang="he-IL"/>
          </a:p>
        </p:txBody>
      </p:sp>
    </p:spTree>
    <p:extLst>
      <p:ext uri="{BB962C8B-B14F-4D97-AF65-F5344CB8AC3E}">
        <p14:creationId xmlns:p14="http://schemas.microsoft.com/office/powerpoint/2010/main" val="1703050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25</a:t>
            </a:fld>
            <a:endParaRPr lang="he-IL"/>
          </a:p>
        </p:txBody>
      </p:sp>
    </p:spTree>
    <p:extLst>
      <p:ext uri="{BB962C8B-B14F-4D97-AF65-F5344CB8AC3E}">
        <p14:creationId xmlns:p14="http://schemas.microsoft.com/office/powerpoint/2010/main" val="1986932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26</a:t>
            </a:fld>
            <a:endParaRPr lang="he-IL"/>
          </a:p>
        </p:txBody>
      </p:sp>
    </p:spTree>
    <p:extLst>
      <p:ext uri="{BB962C8B-B14F-4D97-AF65-F5344CB8AC3E}">
        <p14:creationId xmlns:p14="http://schemas.microsoft.com/office/powerpoint/2010/main" val="4067968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27</a:t>
            </a:fld>
            <a:endParaRPr lang="he-IL"/>
          </a:p>
        </p:txBody>
      </p:sp>
    </p:spTree>
    <p:extLst>
      <p:ext uri="{BB962C8B-B14F-4D97-AF65-F5344CB8AC3E}">
        <p14:creationId xmlns:p14="http://schemas.microsoft.com/office/powerpoint/2010/main" val="21112302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28</a:t>
            </a:fld>
            <a:endParaRPr lang="he-IL"/>
          </a:p>
        </p:txBody>
      </p:sp>
    </p:spTree>
    <p:extLst>
      <p:ext uri="{BB962C8B-B14F-4D97-AF65-F5344CB8AC3E}">
        <p14:creationId xmlns:p14="http://schemas.microsoft.com/office/powerpoint/2010/main" val="35956875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29</a:t>
            </a:fld>
            <a:endParaRPr lang="he-IL"/>
          </a:p>
        </p:txBody>
      </p:sp>
    </p:spTree>
    <p:extLst>
      <p:ext uri="{BB962C8B-B14F-4D97-AF65-F5344CB8AC3E}">
        <p14:creationId xmlns:p14="http://schemas.microsoft.com/office/powerpoint/2010/main" val="348261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3</a:t>
            </a:fld>
            <a:endParaRPr lang="he-IL"/>
          </a:p>
        </p:txBody>
      </p:sp>
    </p:spTree>
    <p:extLst>
      <p:ext uri="{BB962C8B-B14F-4D97-AF65-F5344CB8AC3E}">
        <p14:creationId xmlns:p14="http://schemas.microsoft.com/office/powerpoint/2010/main" val="976096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30</a:t>
            </a:fld>
            <a:endParaRPr lang="he-IL"/>
          </a:p>
        </p:txBody>
      </p:sp>
    </p:spTree>
    <p:extLst>
      <p:ext uri="{BB962C8B-B14F-4D97-AF65-F5344CB8AC3E}">
        <p14:creationId xmlns:p14="http://schemas.microsoft.com/office/powerpoint/2010/main" val="11688877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31</a:t>
            </a:fld>
            <a:endParaRPr lang="he-IL"/>
          </a:p>
        </p:txBody>
      </p:sp>
    </p:spTree>
    <p:extLst>
      <p:ext uri="{BB962C8B-B14F-4D97-AF65-F5344CB8AC3E}">
        <p14:creationId xmlns:p14="http://schemas.microsoft.com/office/powerpoint/2010/main" val="39183820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32</a:t>
            </a:fld>
            <a:endParaRPr lang="he-IL"/>
          </a:p>
        </p:txBody>
      </p:sp>
    </p:spTree>
    <p:extLst>
      <p:ext uri="{BB962C8B-B14F-4D97-AF65-F5344CB8AC3E}">
        <p14:creationId xmlns:p14="http://schemas.microsoft.com/office/powerpoint/2010/main" val="9465573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33</a:t>
            </a:fld>
            <a:endParaRPr lang="he-IL"/>
          </a:p>
        </p:txBody>
      </p:sp>
    </p:spTree>
    <p:extLst>
      <p:ext uri="{BB962C8B-B14F-4D97-AF65-F5344CB8AC3E}">
        <p14:creationId xmlns:p14="http://schemas.microsoft.com/office/powerpoint/2010/main" val="27185626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34</a:t>
            </a:fld>
            <a:endParaRPr lang="he-IL"/>
          </a:p>
        </p:txBody>
      </p:sp>
    </p:spTree>
    <p:extLst>
      <p:ext uri="{BB962C8B-B14F-4D97-AF65-F5344CB8AC3E}">
        <p14:creationId xmlns:p14="http://schemas.microsoft.com/office/powerpoint/2010/main" val="39775236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35</a:t>
            </a:fld>
            <a:endParaRPr lang="he-IL"/>
          </a:p>
        </p:txBody>
      </p:sp>
    </p:spTree>
    <p:extLst>
      <p:ext uri="{BB962C8B-B14F-4D97-AF65-F5344CB8AC3E}">
        <p14:creationId xmlns:p14="http://schemas.microsoft.com/office/powerpoint/2010/main" val="1630329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36</a:t>
            </a:fld>
            <a:endParaRPr lang="he-IL"/>
          </a:p>
        </p:txBody>
      </p:sp>
    </p:spTree>
    <p:extLst>
      <p:ext uri="{BB962C8B-B14F-4D97-AF65-F5344CB8AC3E}">
        <p14:creationId xmlns:p14="http://schemas.microsoft.com/office/powerpoint/2010/main" val="32209297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37</a:t>
            </a:fld>
            <a:endParaRPr lang="he-IL"/>
          </a:p>
        </p:txBody>
      </p:sp>
    </p:spTree>
    <p:extLst>
      <p:ext uri="{BB962C8B-B14F-4D97-AF65-F5344CB8AC3E}">
        <p14:creationId xmlns:p14="http://schemas.microsoft.com/office/powerpoint/2010/main" val="16484271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38</a:t>
            </a:fld>
            <a:endParaRPr lang="he-IL"/>
          </a:p>
        </p:txBody>
      </p:sp>
    </p:spTree>
    <p:extLst>
      <p:ext uri="{BB962C8B-B14F-4D97-AF65-F5344CB8AC3E}">
        <p14:creationId xmlns:p14="http://schemas.microsoft.com/office/powerpoint/2010/main" val="34351650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39</a:t>
            </a:fld>
            <a:endParaRPr lang="he-IL"/>
          </a:p>
        </p:txBody>
      </p:sp>
    </p:spTree>
    <p:extLst>
      <p:ext uri="{BB962C8B-B14F-4D97-AF65-F5344CB8AC3E}">
        <p14:creationId xmlns:p14="http://schemas.microsoft.com/office/powerpoint/2010/main" val="867191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4</a:t>
            </a:fld>
            <a:endParaRPr lang="he-IL"/>
          </a:p>
        </p:txBody>
      </p:sp>
    </p:spTree>
    <p:extLst>
      <p:ext uri="{BB962C8B-B14F-4D97-AF65-F5344CB8AC3E}">
        <p14:creationId xmlns:p14="http://schemas.microsoft.com/office/powerpoint/2010/main" val="27485194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40</a:t>
            </a:fld>
            <a:endParaRPr lang="he-IL"/>
          </a:p>
        </p:txBody>
      </p:sp>
    </p:spTree>
    <p:extLst>
      <p:ext uri="{BB962C8B-B14F-4D97-AF65-F5344CB8AC3E}">
        <p14:creationId xmlns:p14="http://schemas.microsoft.com/office/powerpoint/2010/main" val="26510744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41</a:t>
            </a:fld>
            <a:endParaRPr lang="he-IL"/>
          </a:p>
        </p:txBody>
      </p:sp>
    </p:spTree>
    <p:extLst>
      <p:ext uri="{BB962C8B-B14F-4D97-AF65-F5344CB8AC3E}">
        <p14:creationId xmlns:p14="http://schemas.microsoft.com/office/powerpoint/2010/main" val="27812629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42</a:t>
            </a:fld>
            <a:endParaRPr lang="he-IL"/>
          </a:p>
        </p:txBody>
      </p:sp>
    </p:spTree>
    <p:extLst>
      <p:ext uri="{BB962C8B-B14F-4D97-AF65-F5344CB8AC3E}">
        <p14:creationId xmlns:p14="http://schemas.microsoft.com/office/powerpoint/2010/main" val="2436473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43</a:t>
            </a:fld>
            <a:endParaRPr lang="he-IL"/>
          </a:p>
        </p:txBody>
      </p:sp>
    </p:spTree>
    <p:extLst>
      <p:ext uri="{BB962C8B-B14F-4D97-AF65-F5344CB8AC3E}">
        <p14:creationId xmlns:p14="http://schemas.microsoft.com/office/powerpoint/2010/main" val="7712318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44</a:t>
            </a:fld>
            <a:endParaRPr lang="he-IL"/>
          </a:p>
        </p:txBody>
      </p:sp>
    </p:spTree>
    <p:extLst>
      <p:ext uri="{BB962C8B-B14F-4D97-AF65-F5344CB8AC3E}">
        <p14:creationId xmlns:p14="http://schemas.microsoft.com/office/powerpoint/2010/main" val="2161872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45</a:t>
            </a:fld>
            <a:endParaRPr lang="he-IL"/>
          </a:p>
        </p:txBody>
      </p:sp>
    </p:spTree>
    <p:extLst>
      <p:ext uri="{BB962C8B-B14F-4D97-AF65-F5344CB8AC3E}">
        <p14:creationId xmlns:p14="http://schemas.microsoft.com/office/powerpoint/2010/main" val="32763889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46</a:t>
            </a:fld>
            <a:endParaRPr lang="he-IL"/>
          </a:p>
        </p:txBody>
      </p:sp>
    </p:spTree>
    <p:extLst>
      <p:ext uri="{BB962C8B-B14F-4D97-AF65-F5344CB8AC3E}">
        <p14:creationId xmlns:p14="http://schemas.microsoft.com/office/powerpoint/2010/main" val="2734951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5</a:t>
            </a:fld>
            <a:endParaRPr lang="he-IL"/>
          </a:p>
        </p:txBody>
      </p:sp>
    </p:spTree>
    <p:extLst>
      <p:ext uri="{BB962C8B-B14F-4D97-AF65-F5344CB8AC3E}">
        <p14:creationId xmlns:p14="http://schemas.microsoft.com/office/powerpoint/2010/main" val="429417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6</a:t>
            </a:fld>
            <a:endParaRPr lang="he-IL"/>
          </a:p>
        </p:txBody>
      </p:sp>
    </p:spTree>
    <p:extLst>
      <p:ext uri="{BB962C8B-B14F-4D97-AF65-F5344CB8AC3E}">
        <p14:creationId xmlns:p14="http://schemas.microsoft.com/office/powerpoint/2010/main" val="3034322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7</a:t>
            </a:fld>
            <a:endParaRPr lang="he-IL"/>
          </a:p>
        </p:txBody>
      </p:sp>
    </p:spTree>
    <p:extLst>
      <p:ext uri="{BB962C8B-B14F-4D97-AF65-F5344CB8AC3E}">
        <p14:creationId xmlns:p14="http://schemas.microsoft.com/office/powerpoint/2010/main" val="198835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8</a:t>
            </a:fld>
            <a:endParaRPr lang="he-IL"/>
          </a:p>
        </p:txBody>
      </p:sp>
    </p:spTree>
    <p:extLst>
      <p:ext uri="{BB962C8B-B14F-4D97-AF65-F5344CB8AC3E}">
        <p14:creationId xmlns:p14="http://schemas.microsoft.com/office/powerpoint/2010/main" val="2346373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E1D6DEB-6189-466F-809D-E5DCD5E46F59}" type="slidenum">
              <a:rPr lang="he-IL" smtClean="0"/>
              <a:t>9</a:t>
            </a:fld>
            <a:endParaRPr lang="he-IL"/>
          </a:p>
        </p:txBody>
      </p:sp>
    </p:spTree>
    <p:extLst>
      <p:ext uri="{BB962C8B-B14F-4D97-AF65-F5344CB8AC3E}">
        <p14:creationId xmlns:p14="http://schemas.microsoft.com/office/powerpoint/2010/main" val="22028081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2/9/2020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923A1CC3-2375-41D4-9E03-427CAF2A4C1A}" type="datetimeFigureOut">
              <a:rPr lang="en-US" dirty="0"/>
              <a:t>2/9/2020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כותרת וכיתוב">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he-IL" smtClean="0"/>
              <a:t>לחץ כדי לערוך סגנון כותרת של תבנית בסיס</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AFF16868-8199-4C2C-A5B1-63AEE139F88E}" type="datetimeFigureOut">
              <a:rPr lang="en-US" dirty="0"/>
              <a:t>2/9/2020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ציטוט עם כיתוב">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he-IL" smtClean="0"/>
              <a:t>לחץ כדי לערוך סגנון כותרת של תבנית בסיס</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AAD9FF7F-6988-44CC-821B-644E70CD2F73}" type="datetimeFigureOut">
              <a:rPr lang="en-US" dirty="0"/>
              <a:t>2/9/2020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כרטיס שם">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5C12C299-16B2-4475-990D-751901EACC14}" type="datetimeFigureOut">
              <a:rPr lang="en-US" dirty="0"/>
              <a:t>2/9/2020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עמודות">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2/9/2020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עמודת 3 תמונות">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2/9/2020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2/9/2020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2/9/2020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2/9/2020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F34E6425-0181-43F2-84FC-787E803FD2F8}" type="datetimeFigureOut">
              <a:rPr lang="en-US" dirty="0"/>
              <a:t>2/9/2020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2/9/2020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2/9/2020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2/9/2020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2/9/2020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76E86A4C-8E40-4F87-A4F0-01A0687C5742}" type="datetimeFigureOut">
              <a:rPr lang="en-US" dirty="0"/>
              <a:t>2/9/2020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he-IL" smtClean="0"/>
              <a:t>לחץ על הסמל כדי להוסיף תמונה</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35E72C73-2D91-4E12-BA25-F0AA0C03599B}" type="datetimeFigureOut">
              <a:rPr lang="en-US" dirty="0"/>
              <a:t>2/9/2020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2/9/2020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1" eaLnBrk="1" latinLnBrk="0" hangingPunct="1">
        <a:spcBef>
          <a:spcPct val="0"/>
        </a:spcBef>
        <a:buNone/>
        <a:defRPr sz="36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8.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20.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omments" Target="../comments/comment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5.png"/><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omments" Target="../comments/comment3.xml"/><Relationship Id="rId5" Type="http://schemas.openxmlformats.org/officeDocument/2006/relationships/image" Target="../media/image18.jpe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omments" Target="../comments/comment4.xml"/><Relationship Id="rId5" Type="http://schemas.openxmlformats.org/officeDocument/2006/relationships/image" Target="../media/image18.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2.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5.png"/><Relationship Id="rId9"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hyperlink" Target="file:///C:\Users\Meir%20Avitan\Desktop\&#1511;&#1497;&#1489;&#1506;&#1493;&#1503;%20&#1502;&#1495;&#1513;&#1489;&#1514;&#1497;\&#1499;&#1504;&#1505;%20&#1491;&#1497;&#1502;&#1493;&#1504;&#1492;%20&#1511;&#1497;&#1489;&#1506;&#1493;&#1503;%20&#1502;&#1495;&#1513;&#1489;&#1514;&#1497;\&#1511;&#1493;&#1508;&#1492;%20&#1512;&#1488;&#1513;&#1497;&#1514;%20&#1506;&#1493;&#1504;&#1492;%201%20-%20%20&#1505;&#1493;&#1508;&#1512;%20&#1495;&#1499;&#1501;%20&#1495;&#1500;&#1511;%20&#1488;'.mp4"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comments" Target="../comments/comment5.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5.png"/><Relationship Id="rId9"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png"/><Relationship Id="rId7"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10" Type="http://schemas.openxmlformats.org/officeDocument/2006/relationships/image" Target="../media/image46.jpg"/><Relationship Id="rId4" Type="http://schemas.openxmlformats.org/officeDocument/2006/relationships/image" Target="../media/image5.png"/><Relationship Id="rId9"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png"/><Relationship Id="rId7"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10" Type="http://schemas.openxmlformats.org/officeDocument/2006/relationships/image" Target="../media/image46.jpg"/><Relationship Id="rId4" Type="http://schemas.openxmlformats.org/officeDocument/2006/relationships/image" Target="../media/image5.png"/><Relationship Id="rId9" Type="http://schemas.openxmlformats.org/officeDocument/2006/relationships/image" Target="../media/image45.png"/></Relationships>
</file>

<file path=ppt/slides/_rels/slide33.xml.rels><?xml version="1.0" encoding="UTF-8" standalone="yes"?>
<Relationships xmlns="http://schemas.openxmlformats.org/package/2006/relationships"><Relationship Id="rId8" Type="http://schemas.openxmlformats.org/officeDocument/2006/relationships/comments" Target="../comments/comment6.xml"/><Relationship Id="rId3" Type="http://schemas.openxmlformats.org/officeDocument/2006/relationships/image" Target="../media/image3.png"/><Relationship Id="rId7"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comments" Target="../comments/comment7.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8" Type="http://schemas.openxmlformats.org/officeDocument/2006/relationships/comments" Target="../comments/comment8.xml"/><Relationship Id="rId3" Type="http://schemas.openxmlformats.org/officeDocument/2006/relationships/image" Target="../media/image3.png"/><Relationship Id="rId7"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comments" Target="../comments/comment9.xml"/><Relationship Id="rId5" Type="http://schemas.openxmlformats.org/officeDocument/2006/relationships/image" Target="../media/image51.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comments" Target="../comments/comment10.xml"/><Relationship Id="rId5" Type="http://schemas.openxmlformats.org/officeDocument/2006/relationships/image" Target="../media/image52.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comments" Target="../comments/comment11.xml"/><Relationship Id="rId5" Type="http://schemas.openxmlformats.org/officeDocument/2006/relationships/image" Target="../media/image53.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4.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57.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a:stretch>
            <a:fillRect/>
          </a:stretch>
        </p:blipFill>
        <p:spPr>
          <a:xfrm>
            <a:off x="1126156" y="1011753"/>
            <a:ext cx="7031786" cy="4692096"/>
          </a:xfrm>
          <a:prstGeom prst="rect">
            <a:avLst/>
          </a:prstGeom>
        </p:spPr>
      </p:pic>
      <p:sp>
        <p:nvSpPr>
          <p:cNvPr id="9" name="TextBox 8"/>
          <p:cNvSpPr txBox="1"/>
          <p:nvPr/>
        </p:nvSpPr>
        <p:spPr>
          <a:xfrm>
            <a:off x="7809123" y="3630807"/>
            <a:ext cx="4314668" cy="2677656"/>
          </a:xfrm>
          <a:prstGeom prst="rect">
            <a:avLst/>
          </a:prstGeom>
          <a:noFill/>
        </p:spPr>
        <p:txBody>
          <a:bodyPr wrap="square" rtlCol="1">
            <a:spAutoFit/>
          </a:bodyPr>
          <a:lstStyle/>
          <a:p>
            <a:pPr algn="ctr"/>
            <a:r>
              <a:rPr lang="he-IL" sz="4800" b="1" dirty="0" smtClean="0">
                <a:solidFill>
                  <a:schemeClr val="bg1"/>
                </a:solidFill>
              </a:rPr>
              <a:t>     לחשוב </a:t>
            </a:r>
          </a:p>
          <a:p>
            <a:pPr algn="ctr"/>
            <a:r>
              <a:rPr lang="he-IL" sz="4800" b="1" dirty="0" smtClean="0">
                <a:solidFill>
                  <a:schemeClr val="bg1"/>
                </a:solidFill>
              </a:rPr>
              <a:t>בתוך הקופסה</a:t>
            </a:r>
          </a:p>
          <a:p>
            <a:pPr algn="ctr"/>
            <a:endParaRPr lang="he-IL" sz="4800" b="1" dirty="0">
              <a:solidFill>
                <a:schemeClr val="bg1"/>
              </a:solidFill>
            </a:endParaRPr>
          </a:p>
          <a:p>
            <a:pPr algn="ctr"/>
            <a:r>
              <a:rPr lang="he-IL" sz="2400" b="1" dirty="0">
                <a:solidFill>
                  <a:schemeClr val="bg1"/>
                </a:solidFill>
              </a:rPr>
              <a:t>יציאה מקיבעונות חשיבה</a:t>
            </a:r>
          </a:p>
        </p:txBody>
      </p:sp>
      <p:sp>
        <p:nvSpPr>
          <p:cNvPr id="10" name="מלבן 9"/>
          <p:cNvSpPr/>
          <p:nvPr/>
        </p:nvSpPr>
        <p:spPr>
          <a:xfrm>
            <a:off x="2732402" y="1968129"/>
            <a:ext cx="3733181" cy="2924504"/>
          </a:xfrm>
          <a:custGeom>
            <a:avLst/>
            <a:gdLst>
              <a:gd name="connsiteX0" fmla="*/ 0 w 2074127"/>
              <a:gd name="connsiteY0" fmla="*/ 0 h 1248936"/>
              <a:gd name="connsiteX1" fmla="*/ 2074127 w 2074127"/>
              <a:gd name="connsiteY1" fmla="*/ 0 h 1248936"/>
              <a:gd name="connsiteX2" fmla="*/ 2074127 w 2074127"/>
              <a:gd name="connsiteY2" fmla="*/ 1248936 h 1248936"/>
              <a:gd name="connsiteX3" fmla="*/ 0 w 2074127"/>
              <a:gd name="connsiteY3" fmla="*/ 1248936 h 1248936"/>
              <a:gd name="connsiteX4" fmla="*/ 0 w 2074127"/>
              <a:gd name="connsiteY4" fmla="*/ 0 h 1248936"/>
              <a:gd name="connsiteX0" fmla="*/ 0 w 2074127"/>
              <a:gd name="connsiteY0" fmla="*/ 674649 h 1923585"/>
              <a:gd name="connsiteX1" fmla="*/ 1878981 w 2074127"/>
              <a:gd name="connsiteY1" fmla="*/ 0 h 1923585"/>
              <a:gd name="connsiteX2" fmla="*/ 2074127 w 2074127"/>
              <a:gd name="connsiteY2" fmla="*/ 1923585 h 1923585"/>
              <a:gd name="connsiteX3" fmla="*/ 0 w 2074127"/>
              <a:gd name="connsiteY3" fmla="*/ 1923585 h 1923585"/>
              <a:gd name="connsiteX4" fmla="*/ 0 w 2074127"/>
              <a:gd name="connsiteY4" fmla="*/ 674649 h 1923585"/>
              <a:gd name="connsiteX0" fmla="*/ 0 w 3077737"/>
              <a:gd name="connsiteY0" fmla="*/ 674649 h 1923585"/>
              <a:gd name="connsiteX1" fmla="*/ 1878981 w 3077737"/>
              <a:gd name="connsiteY1" fmla="*/ 0 h 1923585"/>
              <a:gd name="connsiteX2" fmla="*/ 3077737 w 3077737"/>
              <a:gd name="connsiteY2" fmla="*/ 1789771 h 1923585"/>
              <a:gd name="connsiteX3" fmla="*/ 0 w 3077737"/>
              <a:gd name="connsiteY3" fmla="*/ 1923585 h 1923585"/>
              <a:gd name="connsiteX4" fmla="*/ 0 w 3077737"/>
              <a:gd name="connsiteY4" fmla="*/ 674649 h 1923585"/>
              <a:gd name="connsiteX0" fmla="*/ 0 w 3077737"/>
              <a:gd name="connsiteY0" fmla="*/ 674649 h 2787805"/>
              <a:gd name="connsiteX1" fmla="*/ 1878981 w 3077737"/>
              <a:gd name="connsiteY1" fmla="*/ 0 h 2787805"/>
              <a:gd name="connsiteX2" fmla="*/ 3077737 w 3077737"/>
              <a:gd name="connsiteY2" fmla="*/ 1789771 h 2787805"/>
              <a:gd name="connsiteX3" fmla="*/ 239751 w 3077737"/>
              <a:gd name="connsiteY3" fmla="*/ 2787805 h 2787805"/>
              <a:gd name="connsiteX4" fmla="*/ 0 w 3077737"/>
              <a:gd name="connsiteY4" fmla="*/ 674649 h 2787805"/>
              <a:gd name="connsiteX0" fmla="*/ 0 w 3707781"/>
              <a:gd name="connsiteY0" fmla="*/ 959005 h 2787805"/>
              <a:gd name="connsiteX1" fmla="*/ 2509025 w 3707781"/>
              <a:gd name="connsiteY1" fmla="*/ 0 h 2787805"/>
              <a:gd name="connsiteX2" fmla="*/ 3707781 w 3707781"/>
              <a:gd name="connsiteY2" fmla="*/ 1789771 h 2787805"/>
              <a:gd name="connsiteX3" fmla="*/ 869795 w 3707781"/>
              <a:gd name="connsiteY3" fmla="*/ 2787805 h 2787805"/>
              <a:gd name="connsiteX4" fmla="*/ 0 w 3707781"/>
              <a:gd name="connsiteY4" fmla="*/ 959005 h 2787805"/>
              <a:gd name="connsiteX0" fmla="*/ 0 w 3707781"/>
              <a:gd name="connsiteY0" fmla="*/ 925551 h 2754351"/>
              <a:gd name="connsiteX1" fmla="*/ 2570357 w 3707781"/>
              <a:gd name="connsiteY1" fmla="*/ 0 h 2754351"/>
              <a:gd name="connsiteX2" fmla="*/ 3707781 w 3707781"/>
              <a:gd name="connsiteY2" fmla="*/ 1756317 h 2754351"/>
              <a:gd name="connsiteX3" fmla="*/ 869795 w 3707781"/>
              <a:gd name="connsiteY3" fmla="*/ 2754351 h 2754351"/>
              <a:gd name="connsiteX4" fmla="*/ 0 w 3707781"/>
              <a:gd name="connsiteY4" fmla="*/ 925551 h 2754351"/>
              <a:gd name="connsiteX0" fmla="*/ 0 w 3707781"/>
              <a:gd name="connsiteY0" fmla="*/ 925551 h 2754351"/>
              <a:gd name="connsiteX1" fmla="*/ 2609387 w 3707781"/>
              <a:gd name="connsiteY1" fmla="*/ 0 h 2754351"/>
              <a:gd name="connsiteX2" fmla="*/ 3707781 w 3707781"/>
              <a:gd name="connsiteY2" fmla="*/ 1756317 h 2754351"/>
              <a:gd name="connsiteX3" fmla="*/ 869795 w 3707781"/>
              <a:gd name="connsiteY3" fmla="*/ 2754351 h 2754351"/>
              <a:gd name="connsiteX4" fmla="*/ 0 w 3707781"/>
              <a:gd name="connsiteY4" fmla="*/ 925551 h 2754351"/>
              <a:gd name="connsiteX0" fmla="*/ 0 w 3707781"/>
              <a:gd name="connsiteY0" fmla="*/ 925551 h 2798523"/>
              <a:gd name="connsiteX1" fmla="*/ 2609387 w 3707781"/>
              <a:gd name="connsiteY1" fmla="*/ 0 h 2798523"/>
              <a:gd name="connsiteX2" fmla="*/ 3707781 w 3707781"/>
              <a:gd name="connsiteY2" fmla="*/ 1756317 h 2798523"/>
              <a:gd name="connsiteX3" fmla="*/ 887575 w 3707781"/>
              <a:gd name="connsiteY3" fmla="*/ 2798523 h 2798523"/>
              <a:gd name="connsiteX4" fmla="*/ 0 w 3707781"/>
              <a:gd name="connsiteY4" fmla="*/ 925551 h 2798523"/>
              <a:gd name="connsiteX0" fmla="*/ 0 w 3733181"/>
              <a:gd name="connsiteY0" fmla="*/ 925551 h 2798523"/>
              <a:gd name="connsiteX1" fmla="*/ 2609387 w 3733181"/>
              <a:gd name="connsiteY1" fmla="*/ 0 h 2798523"/>
              <a:gd name="connsiteX2" fmla="*/ 3733181 w 3733181"/>
              <a:gd name="connsiteY2" fmla="*/ 1739139 h 2798523"/>
              <a:gd name="connsiteX3" fmla="*/ 887575 w 3733181"/>
              <a:gd name="connsiteY3" fmla="*/ 2798523 h 2798523"/>
              <a:gd name="connsiteX4" fmla="*/ 0 w 3733181"/>
              <a:gd name="connsiteY4" fmla="*/ 925551 h 2798523"/>
              <a:gd name="connsiteX0" fmla="*/ 0 w 3733181"/>
              <a:gd name="connsiteY0" fmla="*/ 952545 h 2825517"/>
              <a:gd name="connsiteX1" fmla="*/ 2609387 w 3733181"/>
              <a:gd name="connsiteY1" fmla="*/ 0 h 2825517"/>
              <a:gd name="connsiteX2" fmla="*/ 3733181 w 3733181"/>
              <a:gd name="connsiteY2" fmla="*/ 1766133 h 2825517"/>
              <a:gd name="connsiteX3" fmla="*/ 887575 w 3733181"/>
              <a:gd name="connsiteY3" fmla="*/ 2825517 h 2825517"/>
              <a:gd name="connsiteX4" fmla="*/ 0 w 3733181"/>
              <a:gd name="connsiteY4" fmla="*/ 952545 h 2825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3181" h="2825517">
                <a:moveTo>
                  <a:pt x="0" y="952545"/>
                </a:moveTo>
                <a:lnTo>
                  <a:pt x="2609387" y="0"/>
                </a:lnTo>
                <a:lnTo>
                  <a:pt x="3733181" y="1766133"/>
                </a:lnTo>
                <a:lnTo>
                  <a:pt x="887575" y="2825517"/>
                </a:lnTo>
                <a:lnTo>
                  <a:pt x="0" y="95254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תמונה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84085">
            <a:off x="3540496" y="2820825"/>
            <a:ext cx="1951835" cy="1315844"/>
          </a:xfrm>
          <a:prstGeom prst="rect">
            <a:avLst/>
          </a:prstGeom>
        </p:spPr>
      </p:pic>
      <p:pic>
        <p:nvPicPr>
          <p:cNvPr id="11" name="תמונה 10"/>
          <p:cNvPicPr>
            <a:picLocks noChangeAspect="1"/>
          </p:cNvPicPr>
          <p:nvPr/>
        </p:nvPicPr>
        <p:blipFill>
          <a:blip r:embed="rId5"/>
          <a:stretch>
            <a:fillRect/>
          </a:stretch>
        </p:blipFill>
        <p:spPr>
          <a:xfrm>
            <a:off x="9331457" y="2915785"/>
            <a:ext cx="635000" cy="562962"/>
          </a:xfrm>
          <a:prstGeom prst="rect">
            <a:avLst/>
          </a:prstGeom>
        </p:spPr>
      </p:pic>
    </p:spTree>
    <p:extLst>
      <p:ext uri="{BB962C8B-B14F-4D97-AF65-F5344CB8AC3E}">
        <p14:creationId xmlns:p14="http://schemas.microsoft.com/office/powerpoint/2010/main" val="24037066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0437461" y="1138187"/>
            <a:ext cx="687739" cy="8061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622" y="1413094"/>
            <a:ext cx="582528" cy="392715"/>
          </a:xfrm>
          <a:prstGeom prst="rect">
            <a:avLst/>
          </a:prstGeom>
        </p:spPr>
      </p:pic>
      <p:pic>
        <p:nvPicPr>
          <p:cNvPr id="8" name="תמונה 7"/>
          <p:cNvPicPr>
            <a:picLocks noChangeAspect="1"/>
          </p:cNvPicPr>
          <p:nvPr/>
        </p:nvPicPr>
        <p:blipFill>
          <a:blip r:embed="rId4"/>
          <a:stretch>
            <a:fillRect/>
          </a:stretch>
        </p:blipFill>
        <p:spPr>
          <a:xfrm>
            <a:off x="572854" y="605480"/>
            <a:ext cx="1136583" cy="1111548"/>
          </a:xfrm>
          <a:prstGeom prst="rect">
            <a:avLst/>
          </a:prstGeom>
        </p:spPr>
      </p:pic>
      <p:sp>
        <p:nvSpPr>
          <p:cNvPr id="4" name="מלבן 3"/>
          <p:cNvSpPr/>
          <p:nvPr/>
        </p:nvSpPr>
        <p:spPr>
          <a:xfrm>
            <a:off x="1371600" y="2591800"/>
            <a:ext cx="10667791" cy="1569660"/>
          </a:xfrm>
          <a:prstGeom prst="rect">
            <a:avLst/>
          </a:prstGeom>
        </p:spPr>
        <p:txBody>
          <a:bodyPr wrap="square">
            <a:spAutoFit/>
          </a:bodyPr>
          <a:lstStyle/>
          <a:p>
            <a:pPr algn="r"/>
            <a:r>
              <a:rPr lang="he-IL" sz="3200" b="1" dirty="0" smtClean="0"/>
              <a:t>רמז </a:t>
            </a:r>
          </a:p>
          <a:p>
            <a:pPr algn="r"/>
            <a:r>
              <a:rPr lang="he-IL" sz="3200" b="1" dirty="0" smtClean="0"/>
              <a:t> </a:t>
            </a:r>
          </a:p>
          <a:p>
            <a:pPr algn="r"/>
            <a:r>
              <a:rPr lang="he-IL" sz="3200" b="1" dirty="0" smtClean="0"/>
              <a:t>חשבו מחוץ לקופסה !</a:t>
            </a:r>
            <a:endParaRPr lang="he-IL" sz="3200" b="1" dirty="0"/>
          </a:p>
        </p:txBody>
      </p:sp>
      <p:sp>
        <p:nvSpPr>
          <p:cNvPr id="9" name="אליפסה 8"/>
          <p:cNvSpPr/>
          <p:nvPr/>
        </p:nvSpPr>
        <p:spPr>
          <a:xfrm>
            <a:off x="3434575" y="3100038"/>
            <a:ext cx="551986" cy="5687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אליפסה 9"/>
          <p:cNvSpPr/>
          <p:nvPr/>
        </p:nvSpPr>
        <p:spPr>
          <a:xfrm>
            <a:off x="4627756" y="3100038"/>
            <a:ext cx="551986" cy="5687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אליפסה 10"/>
          <p:cNvSpPr/>
          <p:nvPr/>
        </p:nvSpPr>
        <p:spPr>
          <a:xfrm>
            <a:off x="5820937" y="3111189"/>
            <a:ext cx="551986" cy="5687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אליפסה 11"/>
          <p:cNvSpPr/>
          <p:nvPr/>
        </p:nvSpPr>
        <p:spPr>
          <a:xfrm>
            <a:off x="3420636" y="4142677"/>
            <a:ext cx="551986" cy="5687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אליפסה 12"/>
          <p:cNvSpPr/>
          <p:nvPr/>
        </p:nvSpPr>
        <p:spPr>
          <a:xfrm>
            <a:off x="4613817" y="4142677"/>
            <a:ext cx="551986" cy="5687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אליפסה 13"/>
          <p:cNvSpPr/>
          <p:nvPr/>
        </p:nvSpPr>
        <p:spPr>
          <a:xfrm>
            <a:off x="5806998" y="4153828"/>
            <a:ext cx="551986" cy="5687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אליפסה 14"/>
          <p:cNvSpPr/>
          <p:nvPr/>
        </p:nvSpPr>
        <p:spPr>
          <a:xfrm>
            <a:off x="3420636" y="5123984"/>
            <a:ext cx="551986" cy="5687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אליפסה 15"/>
          <p:cNvSpPr/>
          <p:nvPr/>
        </p:nvSpPr>
        <p:spPr>
          <a:xfrm>
            <a:off x="4613817" y="5123984"/>
            <a:ext cx="551986" cy="5687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אליפסה 16"/>
          <p:cNvSpPr/>
          <p:nvPr/>
        </p:nvSpPr>
        <p:spPr>
          <a:xfrm>
            <a:off x="5806998" y="5135135"/>
            <a:ext cx="551986" cy="5687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TextBox 17"/>
          <p:cNvSpPr txBox="1"/>
          <p:nvPr/>
        </p:nvSpPr>
        <p:spPr>
          <a:xfrm>
            <a:off x="572854" y="504058"/>
            <a:ext cx="8848569" cy="523220"/>
          </a:xfrm>
          <a:prstGeom prst="rect">
            <a:avLst/>
          </a:prstGeom>
          <a:noFill/>
        </p:spPr>
        <p:txBody>
          <a:bodyPr wrap="square" rtlCol="1">
            <a:spAutoFit/>
          </a:bodyPr>
          <a:lstStyle/>
          <a:p>
            <a:pPr algn="r"/>
            <a:r>
              <a:rPr lang="he-IL" sz="2800" b="1" dirty="0" smtClean="0">
                <a:solidFill>
                  <a:schemeClr val="bg1"/>
                </a:solidFill>
              </a:rPr>
              <a:t>לחשוב בתוך הקופסה - </a:t>
            </a:r>
            <a:r>
              <a:rPr lang="he-IL" b="1" dirty="0" smtClean="0">
                <a:solidFill>
                  <a:schemeClr val="bg1"/>
                </a:solidFill>
              </a:rPr>
              <a:t>יציאה </a:t>
            </a:r>
            <a:r>
              <a:rPr lang="he-IL" b="1" dirty="0">
                <a:solidFill>
                  <a:schemeClr val="bg1"/>
                </a:solidFill>
              </a:rPr>
              <a:t>מקיבעונות חשיבה</a:t>
            </a:r>
          </a:p>
        </p:txBody>
      </p:sp>
      <p:sp>
        <p:nvSpPr>
          <p:cNvPr id="19" name="TextBox 18"/>
          <p:cNvSpPr txBox="1"/>
          <p:nvPr/>
        </p:nvSpPr>
        <p:spPr>
          <a:xfrm>
            <a:off x="-331119" y="2391745"/>
            <a:ext cx="2040556" cy="400110"/>
          </a:xfrm>
          <a:prstGeom prst="rect">
            <a:avLst/>
          </a:prstGeom>
          <a:noFill/>
        </p:spPr>
        <p:txBody>
          <a:bodyPr wrap="square" rtlCol="1">
            <a:spAutoFit/>
          </a:bodyPr>
          <a:lstStyle/>
          <a:p>
            <a:pPr algn="r" rtl="1"/>
            <a:r>
              <a:rPr lang="he-IL" sz="2000" b="1" dirty="0" smtClean="0"/>
              <a:t>הפכו דף 3</a:t>
            </a:r>
            <a:endParaRPr lang="he-IL" sz="2000" b="1" dirty="0"/>
          </a:p>
        </p:txBody>
      </p:sp>
    </p:spTree>
    <p:extLst>
      <p:ext uri="{BB962C8B-B14F-4D97-AF65-F5344CB8AC3E}">
        <p14:creationId xmlns:p14="http://schemas.microsoft.com/office/powerpoint/2010/main" val="36820763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מלבן 34"/>
          <p:cNvSpPr/>
          <p:nvPr/>
        </p:nvSpPr>
        <p:spPr>
          <a:xfrm>
            <a:off x="4361377" y="5341434"/>
            <a:ext cx="7481218" cy="1360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10437461" y="1138187"/>
            <a:ext cx="687739" cy="8061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622" y="1413094"/>
            <a:ext cx="582528" cy="392715"/>
          </a:xfrm>
          <a:prstGeom prst="rect">
            <a:avLst/>
          </a:prstGeom>
        </p:spPr>
      </p:pic>
      <p:pic>
        <p:nvPicPr>
          <p:cNvPr id="8" name="תמונה 7"/>
          <p:cNvPicPr>
            <a:picLocks noChangeAspect="1"/>
          </p:cNvPicPr>
          <p:nvPr/>
        </p:nvPicPr>
        <p:blipFill>
          <a:blip r:embed="rId4"/>
          <a:stretch>
            <a:fillRect/>
          </a:stretch>
        </p:blipFill>
        <p:spPr>
          <a:xfrm>
            <a:off x="572854" y="605480"/>
            <a:ext cx="1136583" cy="1111548"/>
          </a:xfrm>
          <a:prstGeom prst="rect">
            <a:avLst/>
          </a:prstGeom>
        </p:spPr>
      </p:pic>
      <p:sp>
        <p:nvSpPr>
          <p:cNvPr id="9" name="אליפסה 8"/>
          <p:cNvSpPr/>
          <p:nvPr/>
        </p:nvSpPr>
        <p:spPr>
          <a:xfrm>
            <a:off x="1215492" y="3100038"/>
            <a:ext cx="551986" cy="5687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אליפסה 9"/>
          <p:cNvSpPr/>
          <p:nvPr/>
        </p:nvSpPr>
        <p:spPr>
          <a:xfrm>
            <a:off x="2408673" y="3100038"/>
            <a:ext cx="551986" cy="5687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אליפסה 10"/>
          <p:cNvSpPr/>
          <p:nvPr/>
        </p:nvSpPr>
        <p:spPr>
          <a:xfrm>
            <a:off x="3601854" y="3111189"/>
            <a:ext cx="551986" cy="5687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אליפסה 11"/>
          <p:cNvSpPr/>
          <p:nvPr/>
        </p:nvSpPr>
        <p:spPr>
          <a:xfrm>
            <a:off x="1201553" y="4142677"/>
            <a:ext cx="551986" cy="5687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אליפסה 12"/>
          <p:cNvSpPr/>
          <p:nvPr/>
        </p:nvSpPr>
        <p:spPr>
          <a:xfrm>
            <a:off x="2394734" y="4142677"/>
            <a:ext cx="551986" cy="5687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אליפסה 13"/>
          <p:cNvSpPr/>
          <p:nvPr/>
        </p:nvSpPr>
        <p:spPr>
          <a:xfrm>
            <a:off x="3587915" y="4153828"/>
            <a:ext cx="551986" cy="5687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אליפסה 14"/>
          <p:cNvSpPr/>
          <p:nvPr/>
        </p:nvSpPr>
        <p:spPr>
          <a:xfrm>
            <a:off x="1201553" y="5123984"/>
            <a:ext cx="551986" cy="5687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אליפסה 15"/>
          <p:cNvSpPr/>
          <p:nvPr/>
        </p:nvSpPr>
        <p:spPr>
          <a:xfrm>
            <a:off x="2394734" y="5123984"/>
            <a:ext cx="551986" cy="5687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אליפסה 16"/>
          <p:cNvSpPr/>
          <p:nvPr/>
        </p:nvSpPr>
        <p:spPr>
          <a:xfrm>
            <a:off x="3587915" y="5135135"/>
            <a:ext cx="551986" cy="5687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4182369" y="2237581"/>
            <a:ext cx="7719296" cy="3416320"/>
          </a:xfrm>
          <a:prstGeom prst="rect">
            <a:avLst/>
          </a:prstGeom>
        </p:spPr>
        <p:txBody>
          <a:bodyPr wrap="square">
            <a:spAutoFit/>
          </a:bodyPr>
          <a:lstStyle/>
          <a:p>
            <a:pPr algn="r"/>
            <a:r>
              <a:rPr lang="he-IL" sz="2800" b="1" dirty="0" smtClean="0"/>
              <a:t>בניסוי זה רק </a:t>
            </a:r>
            <a:r>
              <a:rPr lang="he-IL" sz="2800" b="1" dirty="0"/>
              <a:t>20% </a:t>
            </a:r>
            <a:r>
              <a:rPr lang="he-IL" sz="2800" b="1" dirty="0" smtClean="0"/>
              <a:t>פרצו אל  מחוץ לכלוב המדומה והמשיכו לשרטט גם בחלל הלבן המקיף את הנקודות </a:t>
            </a:r>
          </a:p>
          <a:p>
            <a:pPr algn="r"/>
            <a:r>
              <a:rPr lang="he-IL" sz="2800" b="1" dirty="0" smtClean="0"/>
              <a:t> </a:t>
            </a:r>
          </a:p>
          <a:p>
            <a:pPr algn="r"/>
            <a:r>
              <a:rPr lang="he-IL" sz="2800" b="1" dirty="0" smtClean="0"/>
              <a:t>מכאן </a:t>
            </a:r>
            <a:r>
              <a:rPr lang="he-IL" sz="2800" b="1" dirty="0"/>
              <a:t>נוצר הביטוי הידוע </a:t>
            </a:r>
            <a:r>
              <a:rPr lang="he-IL" sz="2800" b="1" dirty="0">
                <a:solidFill>
                  <a:srgbClr val="00B0F0"/>
                </a:solidFill>
              </a:rPr>
              <a:t>"לחשוב מחוץ לקופסא</a:t>
            </a:r>
            <a:r>
              <a:rPr lang="he-IL" sz="2800" b="1" dirty="0" smtClean="0"/>
              <a:t>"</a:t>
            </a:r>
          </a:p>
          <a:p>
            <a:pPr algn="r"/>
            <a:endParaRPr lang="he-IL" sz="2800" b="1" dirty="0"/>
          </a:p>
          <a:p>
            <a:pPr algn="r"/>
            <a:r>
              <a:rPr lang="he-IL" sz="2400" b="1" dirty="0">
                <a:latin typeface="atlas-aaa-500"/>
              </a:rPr>
              <a:t>גם כאשר נתנו לנבדקים רמז (לחשוב מחוץ לקופסא), </a:t>
            </a:r>
            <a:endParaRPr lang="he-IL" sz="2400" b="1" dirty="0" smtClean="0">
              <a:latin typeface="atlas-aaa-500"/>
            </a:endParaRPr>
          </a:p>
          <a:p>
            <a:pPr algn="r"/>
            <a:r>
              <a:rPr lang="he-IL" sz="2400" b="1" dirty="0" smtClean="0">
                <a:latin typeface="atlas-aaa-500"/>
              </a:rPr>
              <a:t>הדבר </a:t>
            </a:r>
            <a:r>
              <a:rPr lang="he-IL" sz="2400" b="1" dirty="0">
                <a:latin typeface="atlas-aaa-500"/>
              </a:rPr>
              <a:t>העלה את אחוזי ההצלחה ל-25%.</a:t>
            </a:r>
            <a:endParaRPr lang="he-IL" sz="2400" b="1" dirty="0" smtClean="0"/>
          </a:p>
          <a:p>
            <a:pPr algn="r"/>
            <a:endParaRPr lang="he-IL" sz="2800" b="1" dirty="0"/>
          </a:p>
        </p:txBody>
      </p:sp>
      <p:sp>
        <p:nvSpPr>
          <p:cNvPr id="2" name="מלבן 1"/>
          <p:cNvSpPr/>
          <p:nvPr/>
        </p:nvSpPr>
        <p:spPr>
          <a:xfrm>
            <a:off x="4716994" y="4937991"/>
            <a:ext cx="7067454" cy="1754326"/>
          </a:xfrm>
          <a:prstGeom prst="rect">
            <a:avLst/>
          </a:prstGeom>
        </p:spPr>
        <p:txBody>
          <a:bodyPr wrap="square">
            <a:spAutoFit/>
          </a:bodyPr>
          <a:lstStyle/>
          <a:p>
            <a:pPr algn="r"/>
            <a:r>
              <a:rPr lang="he-IL" sz="2000" b="1" dirty="0" smtClean="0">
                <a:solidFill>
                  <a:schemeClr val="bg1"/>
                </a:solidFill>
                <a:latin typeface="atlas-aaa-500"/>
              </a:rPr>
              <a:t> </a:t>
            </a:r>
          </a:p>
          <a:p>
            <a:pPr algn="r"/>
            <a:endParaRPr lang="he-IL" sz="2000" b="1" dirty="0">
              <a:solidFill>
                <a:schemeClr val="bg1"/>
              </a:solidFill>
              <a:latin typeface="atlas-aaa-500"/>
            </a:endParaRPr>
          </a:p>
          <a:p>
            <a:pPr algn="r"/>
            <a:r>
              <a:rPr lang="he-IL" sz="2000" b="1" dirty="0" smtClean="0">
                <a:solidFill>
                  <a:schemeClr val="bg1"/>
                </a:solidFill>
                <a:latin typeface="atlas-aaa-500"/>
              </a:rPr>
              <a:t>המסקנה </a:t>
            </a:r>
            <a:r>
              <a:rPr lang="he-IL" sz="2000" b="1" dirty="0">
                <a:solidFill>
                  <a:schemeClr val="bg1"/>
                </a:solidFill>
                <a:latin typeface="atlas-aaa-500"/>
              </a:rPr>
              <a:t>היא שההנחיה לחשוב מחוץ לקופסא אינה עוזרת. </a:t>
            </a:r>
          </a:p>
          <a:p>
            <a:pPr algn="r"/>
            <a:r>
              <a:rPr lang="he-IL" sz="2000" b="1" dirty="0" smtClean="0">
                <a:solidFill>
                  <a:schemeClr val="bg1"/>
                </a:solidFill>
                <a:latin typeface="atlas-aaa-500"/>
              </a:rPr>
              <a:t>שורש </a:t>
            </a:r>
            <a:r>
              <a:rPr lang="he-IL" sz="2000" b="1" dirty="0">
                <a:solidFill>
                  <a:schemeClr val="bg1"/>
                </a:solidFill>
                <a:latin typeface="atlas-aaa-500"/>
              </a:rPr>
              <a:t>העניין היה לצאת מהמסגרת אך עדיין ללא שבירת הפרדיגמה </a:t>
            </a:r>
            <a:endParaRPr lang="he-IL" sz="2000" b="1" dirty="0" smtClean="0">
              <a:solidFill>
                <a:schemeClr val="bg1"/>
              </a:solidFill>
              <a:latin typeface="atlas-aaa-500"/>
            </a:endParaRPr>
          </a:p>
          <a:p>
            <a:pPr algn="r"/>
            <a:r>
              <a:rPr lang="he-IL" sz="2000" b="1" dirty="0" smtClean="0">
                <a:solidFill>
                  <a:schemeClr val="bg1"/>
                </a:solidFill>
                <a:latin typeface="atlas-aaa-500"/>
              </a:rPr>
              <a:t>(</a:t>
            </a:r>
            <a:r>
              <a:rPr lang="he-IL" sz="2800" b="1" dirty="0">
                <a:solidFill>
                  <a:srgbClr val="FFFF00"/>
                </a:solidFill>
                <a:latin typeface="atlas-aaa-500"/>
              </a:rPr>
              <a:t>תבנית המחשבה</a:t>
            </a:r>
            <a:r>
              <a:rPr lang="he-IL" sz="2000" b="1" dirty="0">
                <a:solidFill>
                  <a:schemeClr val="bg1"/>
                </a:solidFill>
                <a:latin typeface="atlas-aaa-500"/>
              </a:rPr>
              <a:t>). זהו הביטוי הנכון להגדרת יצירתיות</a:t>
            </a:r>
            <a:endParaRPr lang="he-IL" sz="2000" b="1" dirty="0">
              <a:solidFill>
                <a:schemeClr val="bg1"/>
              </a:solidFill>
            </a:endParaRPr>
          </a:p>
        </p:txBody>
      </p:sp>
      <p:cxnSp>
        <p:nvCxnSpPr>
          <p:cNvPr id="23" name="מחבר ישר 22"/>
          <p:cNvCxnSpPr/>
          <p:nvPr/>
        </p:nvCxnSpPr>
        <p:spPr>
          <a:xfrm flipV="1">
            <a:off x="3824868" y="3986561"/>
            <a:ext cx="21160" cy="259823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מחבר ישר 26"/>
          <p:cNvCxnSpPr/>
          <p:nvPr/>
        </p:nvCxnSpPr>
        <p:spPr>
          <a:xfrm flipH="1" flipV="1">
            <a:off x="415560" y="3384394"/>
            <a:ext cx="3380780" cy="316973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מחבר ישר 29"/>
          <p:cNvCxnSpPr/>
          <p:nvPr/>
        </p:nvCxnSpPr>
        <p:spPr>
          <a:xfrm>
            <a:off x="388001" y="3334642"/>
            <a:ext cx="3572892" cy="669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מחבר ישר 31"/>
          <p:cNvCxnSpPr/>
          <p:nvPr/>
        </p:nvCxnSpPr>
        <p:spPr>
          <a:xfrm flipV="1">
            <a:off x="1201553" y="3417852"/>
            <a:ext cx="2729448" cy="233574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34" name="תרשים זרימה: מיזוג 33"/>
          <p:cNvSpPr/>
          <p:nvPr/>
        </p:nvSpPr>
        <p:spPr>
          <a:xfrm>
            <a:off x="3724507" y="3809970"/>
            <a:ext cx="236386" cy="267191"/>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TextBox 23"/>
          <p:cNvSpPr txBox="1"/>
          <p:nvPr/>
        </p:nvSpPr>
        <p:spPr>
          <a:xfrm>
            <a:off x="1141145" y="555728"/>
            <a:ext cx="8848569" cy="523220"/>
          </a:xfrm>
          <a:prstGeom prst="rect">
            <a:avLst/>
          </a:prstGeom>
          <a:noFill/>
        </p:spPr>
        <p:txBody>
          <a:bodyPr wrap="square" rtlCol="1">
            <a:spAutoFit/>
          </a:bodyPr>
          <a:lstStyle/>
          <a:p>
            <a:pPr algn="r"/>
            <a:r>
              <a:rPr lang="he-IL" sz="2800" b="1" dirty="0" smtClean="0">
                <a:solidFill>
                  <a:schemeClr val="bg1"/>
                </a:solidFill>
              </a:rPr>
              <a:t>לחשוב בתוך הקופסה - </a:t>
            </a:r>
            <a:r>
              <a:rPr lang="he-IL" b="1" dirty="0" smtClean="0">
                <a:solidFill>
                  <a:schemeClr val="bg1"/>
                </a:solidFill>
              </a:rPr>
              <a:t>יציאה </a:t>
            </a:r>
            <a:r>
              <a:rPr lang="he-IL" b="1" dirty="0">
                <a:solidFill>
                  <a:schemeClr val="bg1"/>
                </a:solidFill>
              </a:rPr>
              <a:t>מקיבעונות חשיבה</a:t>
            </a:r>
          </a:p>
        </p:txBody>
      </p:sp>
    </p:spTree>
    <p:extLst>
      <p:ext uri="{BB962C8B-B14F-4D97-AF65-F5344CB8AC3E}">
        <p14:creationId xmlns:p14="http://schemas.microsoft.com/office/powerpoint/2010/main" val="18534520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0437461" y="1138187"/>
            <a:ext cx="687739" cy="8061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622" y="1413094"/>
            <a:ext cx="582528" cy="392715"/>
          </a:xfrm>
          <a:prstGeom prst="rect">
            <a:avLst/>
          </a:prstGeom>
        </p:spPr>
      </p:pic>
      <p:pic>
        <p:nvPicPr>
          <p:cNvPr id="8" name="תמונה 7"/>
          <p:cNvPicPr>
            <a:picLocks noChangeAspect="1"/>
          </p:cNvPicPr>
          <p:nvPr/>
        </p:nvPicPr>
        <p:blipFill>
          <a:blip r:embed="rId4"/>
          <a:stretch>
            <a:fillRect/>
          </a:stretch>
        </p:blipFill>
        <p:spPr>
          <a:xfrm>
            <a:off x="572854" y="605480"/>
            <a:ext cx="1136583" cy="1111548"/>
          </a:xfrm>
          <a:prstGeom prst="rect">
            <a:avLst/>
          </a:prstGeom>
        </p:spPr>
      </p:pic>
      <p:sp>
        <p:nvSpPr>
          <p:cNvPr id="10" name="TextBox 9"/>
          <p:cNvSpPr txBox="1"/>
          <p:nvPr/>
        </p:nvSpPr>
        <p:spPr>
          <a:xfrm>
            <a:off x="1770598" y="1249252"/>
            <a:ext cx="2217943" cy="461665"/>
          </a:xfrm>
          <a:prstGeom prst="rect">
            <a:avLst/>
          </a:prstGeom>
          <a:noFill/>
        </p:spPr>
        <p:txBody>
          <a:bodyPr wrap="square" rtlCol="1">
            <a:spAutoFit/>
          </a:bodyPr>
          <a:lstStyle/>
          <a:p>
            <a:r>
              <a:rPr lang="he-IL" sz="2400" b="1" dirty="0" smtClean="0">
                <a:solidFill>
                  <a:srgbClr val="FFFF00"/>
                </a:solidFill>
              </a:rPr>
              <a:t>סוגי קיבעונות </a:t>
            </a:r>
            <a:endParaRPr lang="he-IL" sz="2400" b="1" dirty="0">
              <a:solidFill>
                <a:srgbClr val="FFFF00"/>
              </a:solidFill>
            </a:endParaRPr>
          </a:p>
        </p:txBody>
      </p:sp>
      <p:pic>
        <p:nvPicPr>
          <p:cNvPr id="3" name="תמונה 2"/>
          <p:cNvPicPr>
            <a:picLocks noChangeAspect="1"/>
          </p:cNvPicPr>
          <p:nvPr/>
        </p:nvPicPr>
        <p:blipFill>
          <a:blip r:embed="rId5"/>
          <a:stretch>
            <a:fillRect/>
          </a:stretch>
        </p:blipFill>
        <p:spPr>
          <a:xfrm>
            <a:off x="9208588" y="3808142"/>
            <a:ext cx="2278985" cy="710333"/>
          </a:xfrm>
          <a:prstGeom prst="rect">
            <a:avLst/>
          </a:prstGeom>
        </p:spPr>
      </p:pic>
      <p:sp>
        <p:nvSpPr>
          <p:cNvPr id="11" name="Rectangle 3"/>
          <p:cNvSpPr txBox="1">
            <a:spLocks noChangeArrowheads="1"/>
          </p:cNvSpPr>
          <p:nvPr/>
        </p:nvSpPr>
        <p:spPr bwMode="auto">
          <a:xfrm>
            <a:off x="8638851" y="2682946"/>
            <a:ext cx="3222566" cy="415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1905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he-IL" altLang="he-IL" sz="4000" b="1" dirty="0" smtClean="0">
                <a:solidFill>
                  <a:schemeClr val="accent1"/>
                </a:solidFill>
                <a:ea typeface="ヒラギノ角ゴ Pro W3"/>
                <a:cs typeface="ヒラギノ角ゴ Pro W3"/>
              </a:rPr>
              <a:t>קבעון סימטרי</a:t>
            </a:r>
            <a:endParaRPr lang="en-US" altLang="he-IL" sz="4000" b="1" dirty="0" smtClean="0">
              <a:solidFill>
                <a:schemeClr val="accent1"/>
              </a:solidFill>
              <a:ea typeface="ヒラギノ角ゴ Pro W3"/>
              <a:cs typeface="ヒラギノ角ゴ Pro W3"/>
            </a:endParaRPr>
          </a:p>
          <a:p>
            <a:pPr algn="ctr" eaLnBrk="1" hangingPunct="1"/>
            <a:endParaRPr lang="en-US" altLang="he-IL" sz="4000" b="1" dirty="0">
              <a:solidFill>
                <a:schemeClr val="accent1"/>
              </a:solidFill>
              <a:ea typeface="ヒラギノ角ゴ Pro W3"/>
              <a:cs typeface="ヒラギノ角ゴ Pro W3"/>
            </a:endParaRPr>
          </a:p>
          <a:p>
            <a:pPr algn="ctr" eaLnBrk="1" hangingPunct="1"/>
            <a:r>
              <a:rPr lang="en-US" altLang="he-IL" sz="4000" b="1" dirty="0" smtClean="0">
                <a:solidFill>
                  <a:schemeClr val="accent1"/>
                </a:solidFill>
                <a:ea typeface="ヒラギノ角ゴ Pro W3"/>
                <a:cs typeface="ヒラギノ角ゴ Pro W3"/>
              </a:rPr>
              <a:t> </a:t>
            </a:r>
          </a:p>
          <a:p>
            <a:pPr algn="ctr" eaLnBrk="1" hangingPunct="1"/>
            <a:endParaRPr lang="en-US" altLang="he-IL" sz="4000" b="1" dirty="0">
              <a:solidFill>
                <a:schemeClr val="accent1"/>
              </a:solidFill>
              <a:ea typeface="ヒラギノ角ゴ Pro W3"/>
              <a:cs typeface="ヒラギノ角ゴ Pro W3"/>
            </a:endParaRPr>
          </a:p>
          <a:p>
            <a:pPr algn="ctr" eaLnBrk="1" hangingPunct="1"/>
            <a:r>
              <a:rPr lang="he-IL" altLang="he-IL" sz="2400" b="1" dirty="0">
                <a:solidFill>
                  <a:srgbClr val="000000"/>
                </a:solidFill>
                <a:ea typeface="ヒラギノ角ゴ Pro W3"/>
                <a:cs typeface="ヒラギノ角ゴ Pro W3"/>
              </a:rPr>
              <a:t>הנטייה שלנו </a:t>
            </a:r>
            <a:r>
              <a:rPr lang="he-IL" altLang="he-IL" sz="2400" b="1" i="1" dirty="0">
                <a:solidFill>
                  <a:srgbClr val="000000"/>
                </a:solidFill>
                <a:ea typeface="ヒラギノ角ゴ Pro W3"/>
                <a:cs typeface="ヒラギノ角ゴ Pro W3"/>
              </a:rPr>
              <a:t>להסתכל </a:t>
            </a:r>
            <a:endParaRPr lang="he-IL" altLang="he-IL" sz="2400" b="1" i="1" dirty="0" smtClean="0">
              <a:solidFill>
                <a:srgbClr val="000000"/>
              </a:solidFill>
              <a:ea typeface="ヒラギノ角ゴ Pro W3"/>
              <a:cs typeface="ヒラギノ角ゴ Pro W3"/>
            </a:endParaRPr>
          </a:p>
          <a:p>
            <a:pPr algn="ctr" eaLnBrk="1" hangingPunct="1"/>
            <a:r>
              <a:rPr lang="he-IL" altLang="he-IL" sz="2400" b="1" i="1" dirty="0" smtClean="0">
                <a:solidFill>
                  <a:srgbClr val="000000"/>
                </a:solidFill>
                <a:ea typeface="ヒラギノ角ゴ Pro W3"/>
                <a:cs typeface="ヒラギノ角ゴ Pro W3"/>
              </a:rPr>
              <a:t>על </a:t>
            </a:r>
            <a:r>
              <a:rPr lang="he-IL" altLang="he-IL" sz="2400" b="1" i="1" dirty="0">
                <a:solidFill>
                  <a:srgbClr val="000000"/>
                </a:solidFill>
                <a:ea typeface="ヒラギノ角ゴ Pro W3"/>
                <a:cs typeface="ヒラギノ角ゴ Pro W3"/>
              </a:rPr>
              <a:t>יחסים בעולם כסימטריים</a:t>
            </a:r>
            <a:endParaRPr lang="en-US" altLang="he-IL" sz="2400" b="1" i="1" dirty="0">
              <a:solidFill>
                <a:srgbClr val="000000"/>
              </a:solidFill>
              <a:ea typeface="ヒラギノ角ゴ Pro W3"/>
              <a:cs typeface="ヒラギノ角ゴ Pro W3"/>
            </a:endParaRPr>
          </a:p>
        </p:txBody>
      </p:sp>
      <p:sp>
        <p:nvSpPr>
          <p:cNvPr id="16" name="TextBox 15"/>
          <p:cNvSpPr txBox="1"/>
          <p:nvPr/>
        </p:nvSpPr>
        <p:spPr>
          <a:xfrm>
            <a:off x="914704" y="513752"/>
            <a:ext cx="8848569" cy="523220"/>
          </a:xfrm>
          <a:prstGeom prst="rect">
            <a:avLst/>
          </a:prstGeom>
          <a:noFill/>
        </p:spPr>
        <p:txBody>
          <a:bodyPr wrap="square" rtlCol="1">
            <a:spAutoFit/>
          </a:bodyPr>
          <a:lstStyle/>
          <a:p>
            <a:pPr algn="r"/>
            <a:r>
              <a:rPr lang="he-IL" sz="2800" b="1" dirty="0" smtClean="0">
                <a:solidFill>
                  <a:schemeClr val="bg1"/>
                </a:solidFill>
              </a:rPr>
              <a:t>לחשוב בתוך הקופסה - </a:t>
            </a:r>
            <a:r>
              <a:rPr lang="he-IL" b="1" dirty="0" smtClean="0">
                <a:solidFill>
                  <a:schemeClr val="bg1"/>
                </a:solidFill>
              </a:rPr>
              <a:t>יציאה </a:t>
            </a:r>
            <a:r>
              <a:rPr lang="he-IL" b="1" dirty="0">
                <a:solidFill>
                  <a:schemeClr val="bg1"/>
                </a:solidFill>
              </a:rPr>
              <a:t>מקיבעונות חשיבה</a:t>
            </a:r>
          </a:p>
        </p:txBody>
      </p:sp>
      <p:pic>
        <p:nvPicPr>
          <p:cNvPr id="17" name="תמונה 16"/>
          <p:cNvPicPr>
            <a:picLocks noChangeAspect="1"/>
          </p:cNvPicPr>
          <p:nvPr/>
        </p:nvPicPr>
        <p:blipFill>
          <a:blip r:embed="rId6"/>
          <a:stretch>
            <a:fillRect/>
          </a:stretch>
        </p:blipFill>
        <p:spPr>
          <a:xfrm>
            <a:off x="833929" y="2846527"/>
            <a:ext cx="5556767" cy="3322179"/>
          </a:xfrm>
          <a:prstGeom prst="rect">
            <a:avLst/>
          </a:prstGeom>
        </p:spPr>
      </p:pic>
      <p:sp>
        <p:nvSpPr>
          <p:cNvPr id="18" name="TextBox 17"/>
          <p:cNvSpPr txBox="1"/>
          <p:nvPr/>
        </p:nvSpPr>
        <p:spPr>
          <a:xfrm>
            <a:off x="8188937" y="1505201"/>
            <a:ext cx="2217943" cy="461665"/>
          </a:xfrm>
          <a:prstGeom prst="rect">
            <a:avLst/>
          </a:prstGeom>
          <a:noFill/>
        </p:spPr>
        <p:txBody>
          <a:bodyPr wrap="square" rtlCol="1">
            <a:spAutoFit/>
          </a:bodyPr>
          <a:lstStyle/>
          <a:p>
            <a:pPr algn="r"/>
            <a:r>
              <a:rPr lang="he-IL" sz="2400" b="1" dirty="0" smtClean="0">
                <a:solidFill>
                  <a:srgbClr val="FFFF00"/>
                </a:solidFill>
              </a:rPr>
              <a:t>קבעון סימטרי</a:t>
            </a:r>
            <a:endParaRPr lang="he-IL" sz="2400" b="1" dirty="0">
              <a:solidFill>
                <a:srgbClr val="FFFF00"/>
              </a:solidFill>
            </a:endParaRPr>
          </a:p>
        </p:txBody>
      </p:sp>
    </p:spTree>
    <p:extLst>
      <p:ext uri="{BB962C8B-B14F-4D97-AF65-F5344CB8AC3E}">
        <p14:creationId xmlns:p14="http://schemas.microsoft.com/office/powerpoint/2010/main" val="29665765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0437461" y="1138187"/>
            <a:ext cx="687739" cy="8061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622" y="1413094"/>
            <a:ext cx="582528" cy="392715"/>
          </a:xfrm>
          <a:prstGeom prst="rect">
            <a:avLst/>
          </a:prstGeom>
        </p:spPr>
      </p:pic>
      <p:pic>
        <p:nvPicPr>
          <p:cNvPr id="8" name="תמונה 7"/>
          <p:cNvPicPr>
            <a:picLocks noChangeAspect="1"/>
          </p:cNvPicPr>
          <p:nvPr/>
        </p:nvPicPr>
        <p:blipFill>
          <a:blip r:embed="rId4"/>
          <a:stretch>
            <a:fillRect/>
          </a:stretch>
        </p:blipFill>
        <p:spPr>
          <a:xfrm>
            <a:off x="572854" y="605480"/>
            <a:ext cx="1136583" cy="1111548"/>
          </a:xfrm>
          <a:prstGeom prst="rect">
            <a:avLst/>
          </a:prstGeom>
        </p:spPr>
      </p:pic>
      <p:pic>
        <p:nvPicPr>
          <p:cNvPr id="9" name="Picture 2" descr="IMG_0626"/>
          <p:cNvPicPr>
            <a:picLocks noChangeAspect="1" noChangeArrowheads="1"/>
          </p:cNvPicPr>
          <p:nvPr/>
        </p:nvPicPr>
        <p:blipFill>
          <a:blip r:embed="rId5" cstate="print"/>
          <a:srcRect l="2628" t="5696" r="10472" b="16699"/>
          <a:stretch>
            <a:fillRect/>
          </a:stretch>
        </p:blipFill>
        <p:spPr bwMode="auto">
          <a:xfrm>
            <a:off x="463269" y="2409385"/>
            <a:ext cx="7128792" cy="4239291"/>
          </a:xfrm>
          <a:prstGeom prst="rect">
            <a:avLst/>
          </a:prstGeom>
          <a:noFill/>
          <a:ln w="9525">
            <a:noFill/>
            <a:miter lim="800000"/>
            <a:headEnd/>
            <a:tailEnd/>
          </a:ln>
        </p:spPr>
      </p:pic>
      <p:sp>
        <p:nvSpPr>
          <p:cNvPr id="2" name="TextBox 1"/>
          <p:cNvSpPr txBox="1"/>
          <p:nvPr/>
        </p:nvSpPr>
        <p:spPr>
          <a:xfrm>
            <a:off x="7592061" y="2520176"/>
            <a:ext cx="4200354" cy="4154984"/>
          </a:xfrm>
          <a:prstGeom prst="rect">
            <a:avLst/>
          </a:prstGeom>
          <a:noFill/>
        </p:spPr>
        <p:txBody>
          <a:bodyPr wrap="square" rtlCol="1">
            <a:spAutoFit/>
          </a:bodyPr>
          <a:lstStyle/>
          <a:p>
            <a:pPr algn="r"/>
            <a:r>
              <a:rPr lang="he-IL" sz="2400" b="1" dirty="0" smtClean="0"/>
              <a:t>דמיינו שאתם יושבים ליד שולחן צמוד לקיר</a:t>
            </a:r>
          </a:p>
          <a:p>
            <a:pPr algn="r"/>
            <a:r>
              <a:rPr lang="he-IL" sz="2400" b="1" dirty="0" smtClean="0"/>
              <a:t> </a:t>
            </a:r>
          </a:p>
          <a:p>
            <a:pPr algn="r"/>
            <a:r>
              <a:rPr lang="he-IL" sz="2400" b="1" dirty="0" smtClean="0"/>
              <a:t>אתם מקבלים: </a:t>
            </a:r>
          </a:p>
          <a:p>
            <a:pPr marL="342900" indent="-342900" algn="r" rtl="1">
              <a:buFont typeface="Arial" panose="020B0604020202020204" pitchFamily="34" charset="0"/>
              <a:buChar char="•"/>
            </a:pPr>
            <a:r>
              <a:rPr lang="he-IL" sz="2400" b="1" dirty="0" smtClean="0"/>
              <a:t>נר </a:t>
            </a:r>
          </a:p>
          <a:p>
            <a:pPr marL="342900" indent="-342900" algn="r" rtl="1">
              <a:buFont typeface="Arial" panose="020B0604020202020204" pitchFamily="34" charset="0"/>
              <a:buChar char="•"/>
            </a:pPr>
            <a:r>
              <a:rPr lang="he-IL" sz="2400" b="1" dirty="0" smtClean="0"/>
              <a:t>קופסת גפרורים</a:t>
            </a:r>
          </a:p>
          <a:p>
            <a:pPr marL="342900" indent="-342900" algn="r" rtl="1">
              <a:buFont typeface="Arial" panose="020B0604020202020204" pitchFamily="34" charset="0"/>
              <a:buChar char="•"/>
            </a:pPr>
            <a:r>
              <a:rPr lang="he-IL" sz="2400" b="1" dirty="0" smtClean="0"/>
              <a:t>קופסת נעצים </a:t>
            </a:r>
          </a:p>
          <a:p>
            <a:pPr algn="r"/>
            <a:endParaRPr lang="he-IL" sz="2400" b="1" dirty="0"/>
          </a:p>
          <a:p>
            <a:pPr algn="r"/>
            <a:r>
              <a:rPr lang="he-IL" sz="2400" b="1" dirty="0" smtClean="0">
                <a:solidFill>
                  <a:schemeClr val="accent1"/>
                </a:solidFill>
              </a:rPr>
              <a:t>המשימה:</a:t>
            </a:r>
          </a:p>
          <a:p>
            <a:pPr algn="r"/>
            <a:r>
              <a:rPr lang="he-IL" sz="2400" b="1" dirty="0" smtClean="0">
                <a:solidFill>
                  <a:schemeClr val="accent1"/>
                </a:solidFill>
              </a:rPr>
              <a:t>להצמיד את הנר אל הקיר ?</a:t>
            </a:r>
            <a:endParaRPr lang="en-US" sz="2400" b="1" dirty="0" smtClean="0">
              <a:solidFill>
                <a:schemeClr val="accent1"/>
              </a:solidFill>
            </a:endParaRPr>
          </a:p>
          <a:p>
            <a:pPr algn="r"/>
            <a:r>
              <a:rPr lang="he-IL" sz="2400" b="1" dirty="0">
                <a:solidFill>
                  <a:schemeClr val="accent1"/>
                </a:solidFill>
              </a:rPr>
              <a:t> </a:t>
            </a:r>
          </a:p>
        </p:txBody>
      </p:sp>
      <p:sp>
        <p:nvSpPr>
          <p:cNvPr id="10" name="TextBox 9"/>
          <p:cNvSpPr txBox="1"/>
          <p:nvPr/>
        </p:nvSpPr>
        <p:spPr>
          <a:xfrm>
            <a:off x="843669" y="561164"/>
            <a:ext cx="8848569" cy="523220"/>
          </a:xfrm>
          <a:prstGeom prst="rect">
            <a:avLst/>
          </a:prstGeom>
          <a:noFill/>
        </p:spPr>
        <p:txBody>
          <a:bodyPr wrap="square" rtlCol="1">
            <a:spAutoFit/>
          </a:bodyPr>
          <a:lstStyle/>
          <a:p>
            <a:pPr algn="r"/>
            <a:r>
              <a:rPr lang="he-IL" sz="2800" b="1" dirty="0" smtClean="0">
                <a:solidFill>
                  <a:schemeClr val="bg1"/>
                </a:solidFill>
              </a:rPr>
              <a:t>לחשוב בתוך הקופסה - </a:t>
            </a:r>
            <a:r>
              <a:rPr lang="he-IL" b="1" dirty="0" smtClean="0">
                <a:solidFill>
                  <a:schemeClr val="bg1"/>
                </a:solidFill>
              </a:rPr>
              <a:t>יציאה </a:t>
            </a:r>
            <a:r>
              <a:rPr lang="he-IL" b="1" dirty="0">
                <a:solidFill>
                  <a:schemeClr val="bg1"/>
                </a:solidFill>
              </a:rPr>
              <a:t>מקיבעונות חשיבה</a:t>
            </a:r>
          </a:p>
        </p:txBody>
      </p:sp>
      <p:sp>
        <p:nvSpPr>
          <p:cNvPr id="12" name="TextBox 11"/>
          <p:cNvSpPr txBox="1"/>
          <p:nvPr/>
        </p:nvSpPr>
        <p:spPr>
          <a:xfrm>
            <a:off x="1770598" y="1249252"/>
            <a:ext cx="2887285" cy="461665"/>
          </a:xfrm>
          <a:prstGeom prst="rect">
            <a:avLst/>
          </a:prstGeom>
          <a:noFill/>
        </p:spPr>
        <p:txBody>
          <a:bodyPr wrap="square" rtlCol="1">
            <a:spAutoFit/>
          </a:bodyPr>
          <a:lstStyle/>
          <a:p>
            <a:r>
              <a:rPr lang="he-IL" sz="2400" b="1" dirty="0" smtClean="0">
                <a:solidFill>
                  <a:srgbClr val="FFFF00"/>
                </a:solidFill>
              </a:rPr>
              <a:t>סוגי קיבעונות חשיבה </a:t>
            </a:r>
            <a:endParaRPr lang="he-IL" sz="2400" b="1" dirty="0">
              <a:solidFill>
                <a:srgbClr val="FFFF00"/>
              </a:solidFill>
            </a:endParaRPr>
          </a:p>
        </p:txBody>
      </p:sp>
      <p:sp>
        <p:nvSpPr>
          <p:cNvPr id="13" name="TextBox 12"/>
          <p:cNvSpPr txBox="1"/>
          <p:nvPr/>
        </p:nvSpPr>
        <p:spPr>
          <a:xfrm>
            <a:off x="8188937" y="1505201"/>
            <a:ext cx="2217943" cy="461665"/>
          </a:xfrm>
          <a:prstGeom prst="rect">
            <a:avLst/>
          </a:prstGeom>
          <a:noFill/>
        </p:spPr>
        <p:txBody>
          <a:bodyPr wrap="square" rtlCol="1">
            <a:spAutoFit/>
          </a:bodyPr>
          <a:lstStyle/>
          <a:p>
            <a:pPr algn="r"/>
            <a:r>
              <a:rPr lang="he-IL" sz="2400" b="1" dirty="0" smtClean="0">
                <a:solidFill>
                  <a:srgbClr val="FFFF00"/>
                </a:solidFill>
              </a:rPr>
              <a:t>קבעון תפקודי</a:t>
            </a:r>
            <a:endParaRPr lang="he-IL" sz="2400" b="1" dirty="0">
              <a:solidFill>
                <a:srgbClr val="FFFF00"/>
              </a:solidFill>
            </a:endParaRPr>
          </a:p>
        </p:txBody>
      </p:sp>
    </p:spTree>
    <p:extLst>
      <p:ext uri="{BB962C8B-B14F-4D97-AF65-F5344CB8AC3E}">
        <p14:creationId xmlns:p14="http://schemas.microsoft.com/office/powerpoint/2010/main" val="9923431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0437461" y="1138187"/>
            <a:ext cx="687739" cy="8061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622" y="1413094"/>
            <a:ext cx="582528" cy="392715"/>
          </a:xfrm>
          <a:prstGeom prst="rect">
            <a:avLst/>
          </a:prstGeom>
        </p:spPr>
      </p:pic>
      <p:pic>
        <p:nvPicPr>
          <p:cNvPr id="8" name="תמונה 7"/>
          <p:cNvPicPr>
            <a:picLocks noChangeAspect="1"/>
          </p:cNvPicPr>
          <p:nvPr/>
        </p:nvPicPr>
        <p:blipFill>
          <a:blip r:embed="rId4"/>
          <a:stretch>
            <a:fillRect/>
          </a:stretch>
        </p:blipFill>
        <p:spPr>
          <a:xfrm>
            <a:off x="572854" y="605480"/>
            <a:ext cx="1136583" cy="1111548"/>
          </a:xfrm>
          <a:prstGeom prst="rect">
            <a:avLst/>
          </a:prstGeom>
        </p:spPr>
      </p:pic>
      <p:sp>
        <p:nvSpPr>
          <p:cNvPr id="2" name="TextBox 1"/>
          <p:cNvSpPr txBox="1"/>
          <p:nvPr/>
        </p:nvSpPr>
        <p:spPr>
          <a:xfrm>
            <a:off x="7592060" y="2520176"/>
            <a:ext cx="4300715" cy="3785652"/>
          </a:xfrm>
          <a:prstGeom prst="rect">
            <a:avLst/>
          </a:prstGeom>
          <a:noFill/>
        </p:spPr>
        <p:txBody>
          <a:bodyPr wrap="square" rtlCol="1">
            <a:spAutoFit/>
          </a:bodyPr>
          <a:lstStyle/>
          <a:p>
            <a:pPr algn="r"/>
            <a:r>
              <a:rPr lang="he-IL" sz="2400" b="1" dirty="0" smtClean="0"/>
              <a:t>רמז </a:t>
            </a:r>
          </a:p>
          <a:p>
            <a:pPr algn="r"/>
            <a:r>
              <a:rPr lang="he-IL" sz="2400" b="1" dirty="0" smtClean="0"/>
              <a:t> </a:t>
            </a:r>
          </a:p>
          <a:p>
            <a:pPr algn="r"/>
            <a:r>
              <a:rPr lang="he-IL" sz="2400" b="1" dirty="0" smtClean="0"/>
              <a:t>הוצאתי את הגפרורים מן הקופסה</a:t>
            </a:r>
          </a:p>
          <a:p>
            <a:pPr algn="r"/>
            <a:endParaRPr lang="he-IL" sz="2400" b="1" dirty="0"/>
          </a:p>
          <a:p>
            <a:pPr algn="r"/>
            <a:r>
              <a:rPr lang="he-IL" sz="2400" b="1" dirty="0" smtClean="0"/>
              <a:t>או אם ההוראה</a:t>
            </a:r>
          </a:p>
          <a:p>
            <a:pPr algn="r"/>
            <a:r>
              <a:rPr lang="he-IL" sz="2400" b="1" dirty="0" smtClean="0"/>
              <a:t> </a:t>
            </a:r>
          </a:p>
          <a:p>
            <a:pPr algn="r"/>
            <a:r>
              <a:rPr lang="he-IL" sz="2400" b="1" dirty="0">
                <a:solidFill>
                  <a:schemeClr val="accent1"/>
                </a:solidFill>
              </a:rPr>
              <a:t>היא לתלות נר על הקיר בצורה כזאת שהשעווה לא תטפטף על הרצפה. </a:t>
            </a:r>
          </a:p>
          <a:p>
            <a:pPr algn="r"/>
            <a:endParaRPr lang="he-IL" sz="2400" b="1" dirty="0"/>
          </a:p>
        </p:txBody>
      </p:sp>
      <p:pic>
        <p:nvPicPr>
          <p:cNvPr id="3" name="תמונה 2"/>
          <p:cNvPicPr>
            <a:picLocks noChangeAspect="1"/>
          </p:cNvPicPr>
          <p:nvPr/>
        </p:nvPicPr>
        <p:blipFill>
          <a:blip r:embed="rId5"/>
          <a:stretch>
            <a:fillRect/>
          </a:stretch>
        </p:blipFill>
        <p:spPr>
          <a:xfrm>
            <a:off x="342899" y="2520176"/>
            <a:ext cx="6941137" cy="4137102"/>
          </a:xfrm>
          <a:prstGeom prst="rect">
            <a:avLst/>
          </a:prstGeom>
        </p:spPr>
      </p:pic>
      <p:sp>
        <p:nvSpPr>
          <p:cNvPr id="9" name="TextBox 8"/>
          <p:cNvSpPr txBox="1"/>
          <p:nvPr/>
        </p:nvSpPr>
        <p:spPr>
          <a:xfrm>
            <a:off x="808827" y="490522"/>
            <a:ext cx="8848569" cy="523220"/>
          </a:xfrm>
          <a:prstGeom prst="rect">
            <a:avLst/>
          </a:prstGeom>
          <a:noFill/>
        </p:spPr>
        <p:txBody>
          <a:bodyPr wrap="square" rtlCol="1">
            <a:spAutoFit/>
          </a:bodyPr>
          <a:lstStyle/>
          <a:p>
            <a:pPr algn="r"/>
            <a:r>
              <a:rPr lang="he-IL" sz="2800" b="1" dirty="0" smtClean="0">
                <a:solidFill>
                  <a:schemeClr val="bg1"/>
                </a:solidFill>
              </a:rPr>
              <a:t>לחשוב בתוך הקופסה - </a:t>
            </a:r>
            <a:r>
              <a:rPr lang="he-IL" b="1" dirty="0" smtClean="0">
                <a:solidFill>
                  <a:schemeClr val="bg1"/>
                </a:solidFill>
              </a:rPr>
              <a:t>יציאה </a:t>
            </a:r>
            <a:r>
              <a:rPr lang="he-IL" b="1" dirty="0">
                <a:solidFill>
                  <a:schemeClr val="bg1"/>
                </a:solidFill>
              </a:rPr>
              <a:t>מקיבעונות חשיבה</a:t>
            </a:r>
          </a:p>
        </p:txBody>
      </p:sp>
      <p:sp>
        <p:nvSpPr>
          <p:cNvPr id="10" name="TextBox 9"/>
          <p:cNvSpPr txBox="1"/>
          <p:nvPr/>
        </p:nvSpPr>
        <p:spPr>
          <a:xfrm>
            <a:off x="1770598" y="1249252"/>
            <a:ext cx="2887285" cy="461665"/>
          </a:xfrm>
          <a:prstGeom prst="rect">
            <a:avLst/>
          </a:prstGeom>
          <a:noFill/>
        </p:spPr>
        <p:txBody>
          <a:bodyPr wrap="square" rtlCol="1">
            <a:spAutoFit/>
          </a:bodyPr>
          <a:lstStyle/>
          <a:p>
            <a:r>
              <a:rPr lang="he-IL" sz="2400" b="1" dirty="0" smtClean="0">
                <a:solidFill>
                  <a:srgbClr val="FFFF00"/>
                </a:solidFill>
              </a:rPr>
              <a:t>סוגי קיבעונות חשיבה </a:t>
            </a:r>
            <a:endParaRPr lang="he-IL" sz="2400" b="1" dirty="0">
              <a:solidFill>
                <a:srgbClr val="FFFF00"/>
              </a:solidFill>
            </a:endParaRPr>
          </a:p>
        </p:txBody>
      </p:sp>
      <p:sp>
        <p:nvSpPr>
          <p:cNvPr id="12" name="TextBox 11"/>
          <p:cNvSpPr txBox="1"/>
          <p:nvPr/>
        </p:nvSpPr>
        <p:spPr>
          <a:xfrm>
            <a:off x="8188937" y="1505201"/>
            <a:ext cx="2217943" cy="461665"/>
          </a:xfrm>
          <a:prstGeom prst="rect">
            <a:avLst/>
          </a:prstGeom>
          <a:noFill/>
        </p:spPr>
        <p:txBody>
          <a:bodyPr wrap="square" rtlCol="1">
            <a:spAutoFit/>
          </a:bodyPr>
          <a:lstStyle/>
          <a:p>
            <a:pPr algn="r"/>
            <a:r>
              <a:rPr lang="he-IL" sz="2400" b="1" dirty="0" smtClean="0">
                <a:solidFill>
                  <a:srgbClr val="FFFF00"/>
                </a:solidFill>
              </a:rPr>
              <a:t>קבעון תפקודי</a:t>
            </a:r>
            <a:endParaRPr lang="he-IL" sz="2400" b="1" dirty="0">
              <a:solidFill>
                <a:srgbClr val="FFFF00"/>
              </a:solidFill>
            </a:endParaRPr>
          </a:p>
        </p:txBody>
      </p:sp>
    </p:spTree>
    <p:extLst>
      <p:ext uri="{BB962C8B-B14F-4D97-AF65-F5344CB8AC3E}">
        <p14:creationId xmlns:p14="http://schemas.microsoft.com/office/powerpoint/2010/main" val="2480947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0437461" y="1138187"/>
            <a:ext cx="687739" cy="8061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622" y="1413094"/>
            <a:ext cx="582528" cy="392715"/>
          </a:xfrm>
          <a:prstGeom prst="rect">
            <a:avLst/>
          </a:prstGeom>
        </p:spPr>
      </p:pic>
      <p:pic>
        <p:nvPicPr>
          <p:cNvPr id="8" name="תמונה 7"/>
          <p:cNvPicPr>
            <a:picLocks noChangeAspect="1"/>
          </p:cNvPicPr>
          <p:nvPr/>
        </p:nvPicPr>
        <p:blipFill>
          <a:blip r:embed="rId4"/>
          <a:stretch>
            <a:fillRect/>
          </a:stretch>
        </p:blipFill>
        <p:spPr>
          <a:xfrm>
            <a:off x="572854" y="605480"/>
            <a:ext cx="1136583" cy="1111548"/>
          </a:xfrm>
          <a:prstGeom prst="rect">
            <a:avLst/>
          </a:prstGeom>
        </p:spPr>
      </p:pic>
      <p:sp>
        <p:nvSpPr>
          <p:cNvPr id="2" name="TextBox 1"/>
          <p:cNvSpPr txBox="1"/>
          <p:nvPr/>
        </p:nvSpPr>
        <p:spPr>
          <a:xfrm>
            <a:off x="7592060" y="2520176"/>
            <a:ext cx="4300715" cy="3785652"/>
          </a:xfrm>
          <a:prstGeom prst="rect">
            <a:avLst/>
          </a:prstGeom>
          <a:noFill/>
        </p:spPr>
        <p:txBody>
          <a:bodyPr wrap="square" rtlCol="1">
            <a:spAutoFit/>
          </a:bodyPr>
          <a:lstStyle/>
          <a:p>
            <a:pPr algn="r"/>
            <a:r>
              <a:rPr lang="he-IL" sz="2400" b="1" dirty="0" smtClean="0"/>
              <a:t>רמז </a:t>
            </a:r>
          </a:p>
          <a:p>
            <a:pPr algn="r"/>
            <a:r>
              <a:rPr lang="he-IL" sz="2400" b="1" dirty="0" smtClean="0"/>
              <a:t> </a:t>
            </a:r>
          </a:p>
          <a:p>
            <a:pPr algn="r"/>
            <a:r>
              <a:rPr lang="he-IL" sz="2400" b="1" dirty="0" smtClean="0"/>
              <a:t>הוצאתי את הגפרורים מן הקופסה</a:t>
            </a:r>
          </a:p>
          <a:p>
            <a:pPr algn="r"/>
            <a:endParaRPr lang="he-IL" sz="2400" b="1" dirty="0"/>
          </a:p>
          <a:p>
            <a:pPr algn="r"/>
            <a:r>
              <a:rPr lang="he-IL" sz="2400" b="1" dirty="0" smtClean="0"/>
              <a:t>או אם ההוראה</a:t>
            </a:r>
          </a:p>
          <a:p>
            <a:pPr algn="r"/>
            <a:r>
              <a:rPr lang="he-IL" sz="2400" b="1" dirty="0" smtClean="0"/>
              <a:t> </a:t>
            </a:r>
          </a:p>
          <a:p>
            <a:pPr algn="r"/>
            <a:r>
              <a:rPr lang="he-IL" sz="2400" b="1" dirty="0">
                <a:solidFill>
                  <a:schemeClr val="accent1"/>
                </a:solidFill>
              </a:rPr>
              <a:t>היא לתלות נר על הקיר בצורה כזאת שהשעווה לא תטפטף על הרצפה. </a:t>
            </a:r>
          </a:p>
          <a:p>
            <a:pPr algn="r"/>
            <a:endParaRPr lang="he-IL" sz="2400" b="1" dirty="0"/>
          </a:p>
        </p:txBody>
      </p:sp>
      <p:pic>
        <p:nvPicPr>
          <p:cNvPr id="3" name="תמונה 2"/>
          <p:cNvPicPr>
            <a:picLocks noChangeAspect="1"/>
          </p:cNvPicPr>
          <p:nvPr/>
        </p:nvPicPr>
        <p:blipFill>
          <a:blip r:embed="rId5"/>
          <a:stretch>
            <a:fillRect/>
          </a:stretch>
        </p:blipFill>
        <p:spPr>
          <a:xfrm>
            <a:off x="4211684" y="4467498"/>
            <a:ext cx="3380376" cy="2014794"/>
          </a:xfrm>
          <a:prstGeom prst="rect">
            <a:avLst/>
          </a:prstGeom>
        </p:spPr>
      </p:pic>
      <p:sp>
        <p:nvSpPr>
          <p:cNvPr id="9" name="TextBox 8"/>
          <p:cNvSpPr txBox="1"/>
          <p:nvPr/>
        </p:nvSpPr>
        <p:spPr>
          <a:xfrm>
            <a:off x="808827" y="490522"/>
            <a:ext cx="8848569" cy="523220"/>
          </a:xfrm>
          <a:prstGeom prst="rect">
            <a:avLst/>
          </a:prstGeom>
          <a:noFill/>
        </p:spPr>
        <p:txBody>
          <a:bodyPr wrap="square" rtlCol="1">
            <a:spAutoFit/>
          </a:bodyPr>
          <a:lstStyle/>
          <a:p>
            <a:pPr algn="r"/>
            <a:r>
              <a:rPr lang="he-IL" sz="2800" b="1" dirty="0" smtClean="0">
                <a:solidFill>
                  <a:schemeClr val="bg1"/>
                </a:solidFill>
              </a:rPr>
              <a:t>לחשוב בתוך הקופסה - </a:t>
            </a:r>
            <a:r>
              <a:rPr lang="he-IL" b="1" dirty="0" smtClean="0">
                <a:solidFill>
                  <a:schemeClr val="bg1"/>
                </a:solidFill>
              </a:rPr>
              <a:t>יציאה </a:t>
            </a:r>
            <a:r>
              <a:rPr lang="he-IL" b="1" dirty="0">
                <a:solidFill>
                  <a:schemeClr val="bg1"/>
                </a:solidFill>
              </a:rPr>
              <a:t>מקיבעונות חשיבה</a:t>
            </a:r>
          </a:p>
        </p:txBody>
      </p:sp>
      <p:sp>
        <p:nvSpPr>
          <p:cNvPr id="10" name="TextBox 9"/>
          <p:cNvSpPr txBox="1"/>
          <p:nvPr/>
        </p:nvSpPr>
        <p:spPr>
          <a:xfrm>
            <a:off x="1770598" y="1249252"/>
            <a:ext cx="2887285" cy="461665"/>
          </a:xfrm>
          <a:prstGeom prst="rect">
            <a:avLst/>
          </a:prstGeom>
          <a:noFill/>
        </p:spPr>
        <p:txBody>
          <a:bodyPr wrap="square" rtlCol="1">
            <a:spAutoFit/>
          </a:bodyPr>
          <a:lstStyle/>
          <a:p>
            <a:r>
              <a:rPr lang="he-IL" sz="2400" b="1" dirty="0" smtClean="0">
                <a:solidFill>
                  <a:srgbClr val="FFFF00"/>
                </a:solidFill>
              </a:rPr>
              <a:t>סוגי קיבעונות חשיבה </a:t>
            </a:r>
            <a:endParaRPr lang="he-IL" sz="2400" b="1" dirty="0">
              <a:solidFill>
                <a:srgbClr val="FFFF00"/>
              </a:solidFill>
            </a:endParaRPr>
          </a:p>
        </p:txBody>
      </p:sp>
      <p:sp>
        <p:nvSpPr>
          <p:cNvPr id="12" name="TextBox 11"/>
          <p:cNvSpPr txBox="1"/>
          <p:nvPr/>
        </p:nvSpPr>
        <p:spPr>
          <a:xfrm>
            <a:off x="8188937" y="1505201"/>
            <a:ext cx="2217943" cy="461665"/>
          </a:xfrm>
          <a:prstGeom prst="rect">
            <a:avLst/>
          </a:prstGeom>
          <a:noFill/>
        </p:spPr>
        <p:txBody>
          <a:bodyPr wrap="square" rtlCol="1">
            <a:spAutoFit/>
          </a:bodyPr>
          <a:lstStyle/>
          <a:p>
            <a:pPr algn="r"/>
            <a:r>
              <a:rPr lang="he-IL" sz="2400" b="1" dirty="0" smtClean="0">
                <a:solidFill>
                  <a:srgbClr val="FFFF00"/>
                </a:solidFill>
              </a:rPr>
              <a:t>קבעון תפקודי</a:t>
            </a:r>
            <a:endParaRPr lang="he-IL" sz="2400" b="1" dirty="0">
              <a:solidFill>
                <a:srgbClr val="FFFF00"/>
              </a:solidFill>
            </a:endParaRPr>
          </a:p>
        </p:txBody>
      </p:sp>
      <p:grpSp>
        <p:nvGrpSpPr>
          <p:cNvPr id="11" name="Group 3"/>
          <p:cNvGrpSpPr>
            <a:grpSpLocks/>
          </p:cNvGrpSpPr>
          <p:nvPr/>
        </p:nvGrpSpPr>
        <p:grpSpPr bwMode="auto">
          <a:xfrm>
            <a:off x="106090" y="2231082"/>
            <a:ext cx="6693813" cy="4472833"/>
            <a:chOff x="714348" y="298382"/>
            <a:chExt cx="7929618" cy="5383203"/>
          </a:xfrm>
        </p:grpSpPr>
        <p:sp>
          <p:nvSpPr>
            <p:cNvPr id="13" name="Rectangle 2"/>
            <p:cNvSpPr/>
            <p:nvPr/>
          </p:nvSpPr>
          <p:spPr>
            <a:xfrm>
              <a:off x="714348" y="642918"/>
              <a:ext cx="7929618" cy="914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0" hangingPunct="0">
                <a:spcBef>
                  <a:spcPct val="20000"/>
                </a:spcBef>
                <a:buFont typeface="Arial" pitchFamily="34" charset="0"/>
                <a:buNone/>
                <a:defRPr/>
              </a:pPr>
              <a:endParaRPr lang="he-IL"/>
            </a:p>
          </p:txBody>
        </p:sp>
        <p:pic>
          <p:nvPicPr>
            <p:cNvPr id="14" name="Picture 2" descr="IMG_0633"/>
            <p:cNvPicPr>
              <a:picLocks noChangeAspect="1" noChangeArrowheads="1"/>
            </p:cNvPicPr>
            <p:nvPr/>
          </p:nvPicPr>
          <p:blipFill>
            <a:blip r:embed="rId6" cstate="print">
              <a:lum bright="12000"/>
            </a:blip>
            <a:srcRect b="5330"/>
            <a:stretch>
              <a:fillRect/>
            </a:stretch>
          </p:blipFill>
          <p:spPr bwMode="auto">
            <a:xfrm>
              <a:off x="838243" y="298382"/>
              <a:ext cx="3786214" cy="5383203"/>
            </a:xfrm>
            <a:prstGeom prst="rect">
              <a:avLst/>
            </a:prstGeom>
            <a:noFill/>
            <a:ln w="9525">
              <a:noFill/>
              <a:miter lim="800000"/>
              <a:headEnd/>
              <a:tailEnd/>
            </a:ln>
          </p:spPr>
        </p:pic>
      </p:grpSp>
    </p:spTree>
    <p:extLst>
      <p:ext uri="{BB962C8B-B14F-4D97-AF65-F5344CB8AC3E}">
        <p14:creationId xmlns:p14="http://schemas.microsoft.com/office/powerpoint/2010/main" val="37764902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0437461" y="1138187"/>
            <a:ext cx="687739" cy="8061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622" y="1413094"/>
            <a:ext cx="582528" cy="392715"/>
          </a:xfrm>
          <a:prstGeom prst="rect">
            <a:avLst/>
          </a:prstGeom>
        </p:spPr>
      </p:pic>
      <p:pic>
        <p:nvPicPr>
          <p:cNvPr id="8" name="תמונה 7"/>
          <p:cNvPicPr>
            <a:picLocks noChangeAspect="1"/>
          </p:cNvPicPr>
          <p:nvPr/>
        </p:nvPicPr>
        <p:blipFill>
          <a:blip r:embed="rId4"/>
          <a:stretch>
            <a:fillRect/>
          </a:stretch>
        </p:blipFill>
        <p:spPr>
          <a:xfrm>
            <a:off x="572854" y="605480"/>
            <a:ext cx="1136583" cy="1111548"/>
          </a:xfrm>
          <a:prstGeom prst="rect">
            <a:avLst/>
          </a:prstGeom>
        </p:spPr>
      </p:pic>
      <p:sp>
        <p:nvSpPr>
          <p:cNvPr id="11" name="TextBox 10"/>
          <p:cNvSpPr txBox="1"/>
          <p:nvPr/>
        </p:nvSpPr>
        <p:spPr>
          <a:xfrm>
            <a:off x="493918" y="2066442"/>
            <a:ext cx="2609628" cy="369332"/>
          </a:xfrm>
          <a:prstGeom prst="rect">
            <a:avLst/>
          </a:prstGeom>
          <a:noFill/>
        </p:spPr>
        <p:txBody>
          <a:bodyPr wrap="square" rtlCol="1">
            <a:spAutoFit/>
          </a:bodyPr>
          <a:lstStyle/>
          <a:p>
            <a:r>
              <a:rPr lang="he-IL" b="1" dirty="0" smtClean="0">
                <a:solidFill>
                  <a:srgbClr val="FF0000"/>
                </a:solidFill>
              </a:rPr>
              <a:t>אלו החפצים שברשותכם </a:t>
            </a:r>
            <a:endParaRPr lang="he-IL" b="1" dirty="0">
              <a:solidFill>
                <a:srgbClr val="FF0000"/>
              </a:solidFill>
            </a:endParaRPr>
          </a:p>
        </p:txBody>
      </p:sp>
      <p:pic>
        <p:nvPicPr>
          <p:cNvPr id="9" name="תמונה 8"/>
          <p:cNvPicPr>
            <a:picLocks noChangeAspect="1"/>
          </p:cNvPicPr>
          <p:nvPr/>
        </p:nvPicPr>
        <p:blipFill>
          <a:blip r:embed="rId5"/>
          <a:stretch>
            <a:fillRect/>
          </a:stretch>
        </p:blipFill>
        <p:spPr>
          <a:xfrm>
            <a:off x="7569590" y="2376960"/>
            <a:ext cx="4212614" cy="4119825"/>
          </a:xfrm>
          <a:prstGeom prst="rect">
            <a:avLst/>
          </a:prstGeom>
        </p:spPr>
      </p:pic>
      <p:pic>
        <p:nvPicPr>
          <p:cNvPr id="13" name="תמונה 12"/>
          <p:cNvPicPr>
            <a:picLocks noChangeAspect="1"/>
          </p:cNvPicPr>
          <p:nvPr/>
        </p:nvPicPr>
        <p:blipFill>
          <a:blip r:embed="rId6"/>
          <a:stretch>
            <a:fillRect/>
          </a:stretch>
        </p:blipFill>
        <p:spPr>
          <a:xfrm>
            <a:off x="3455522" y="2705221"/>
            <a:ext cx="2930121" cy="1949862"/>
          </a:xfrm>
          <a:prstGeom prst="rect">
            <a:avLst/>
          </a:prstGeom>
        </p:spPr>
      </p:pic>
      <p:sp>
        <p:nvSpPr>
          <p:cNvPr id="14" name="TextBox 13"/>
          <p:cNvSpPr txBox="1"/>
          <p:nvPr/>
        </p:nvSpPr>
        <p:spPr>
          <a:xfrm>
            <a:off x="1798732" y="1570983"/>
            <a:ext cx="8155239" cy="461665"/>
          </a:xfrm>
          <a:prstGeom prst="rect">
            <a:avLst/>
          </a:prstGeom>
          <a:noFill/>
        </p:spPr>
        <p:txBody>
          <a:bodyPr wrap="square" rtlCol="1">
            <a:spAutoFit/>
          </a:bodyPr>
          <a:lstStyle/>
          <a:p>
            <a:pPr algn="r"/>
            <a:r>
              <a:rPr lang="he-IL" sz="2400" b="1" dirty="0" err="1" smtClean="0">
                <a:solidFill>
                  <a:schemeClr val="bg1"/>
                </a:solidFill>
              </a:rPr>
              <a:t>פאנצ'ר</a:t>
            </a:r>
            <a:r>
              <a:rPr lang="he-IL" sz="2400" b="1" dirty="0" smtClean="0">
                <a:solidFill>
                  <a:schemeClr val="bg1"/>
                </a:solidFill>
              </a:rPr>
              <a:t> בגלגל..  הבורג תקוע לא יוצא, מה אתם עושים ?</a:t>
            </a:r>
            <a:endParaRPr lang="he-IL" sz="2400" b="1" dirty="0">
              <a:solidFill>
                <a:schemeClr val="bg1"/>
              </a:solidFill>
            </a:endParaRPr>
          </a:p>
        </p:txBody>
      </p:sp>
      <p:sp>
        <p:nvSpPr>
          <p:cNvPr id="15" name="TextBox 14"/>
          <p:cNvSpPr txBox="1"/>
          <p:nvPr/>
        </p:nvSpPr>
        <p:spPr>
          <a:xfrm>
            <a:off x="414190" y="513683"/>
            <a:ext cx="8848569" cy="523220"/>
          </a:xfrm>
          <a:prstGeom prst="rect">
            <a:avLst/>
          </a:prstGeom>
          <a:noFill/>
        </p:spPr>
        <p:txBody>
          <a:bodyPr wrap="square" rtlCol="1">
            <a:spAutoFit/>
          </a:bodyPr>
          <a:lstStyle/>
          <a:p>
            <a:pPr algn="r"/>
            <a:r>
              <a:rPr lang="he-IL" sz="2800" b="1" dirty="0" smtClean="0">
                <a:solidFill>
                  <a:schemeClr val="bg1"/>
                </a:solidFill>
              </a:rPr>
              <a:t>לחשוב בתוך הקופסה - </a:t>
            </a:r>
            <a:r>
              <a:rPr lang="he-IL" b="1" dirty="0" smtClean="0">
                <a:solidFill>
                  <a:schemeClr val="bg1"/>
                </a:solidFill>
              </a:rPr>
              <a:t>יציאה </a:t>
            </a:r>
            <a:r>
              <a:rPr lang="he-IL" b="1" dirty="0">
                <a:solidFill>
                  <a:schemeClr val="bg1"/>
                </a:solidFill>
              </a:rPr>
              <a:t>מקיבעונות חשיבה</a:t>
            </a:r>
          </a:p>
        </p:txBody>
      </p:sp>
      <p:cxnSp>
        <p:nvCxnSpPr>
          <p:cNvPr id="4" name="מחבר ישר 3"/>
          <p:cNvCxnSpPr/>
          <p:nvPr/>
        </p:nvCxnSpPr>
        <p:spPr>
          <a:xfrm>
            <a:off x="7150044" y="2416580"/>
            <a:ext cx="25259" cy="4243625"/>
          </a:xfrm>
          <a:prstGeom prst="line">
            <a:avLst/>
          </a:prstGeom>
          <a:ln w="38100"/>
        </p:spPr>
        <p:style>
          <a:lnRef idx="1">
            <a:schemeClr val="accent3"/>
          </a:lnRef>
          <a:fillRef idx="0">
            <a:schemeClr val="accent3"/>
          </a:fillRef>
          <a:effectRef idx="0">
            <a:schemeClr val="accent3"/>
          </a:effectRef>
          <a:fontRef idx="minor">
            <a:schemeClr val="tx1"/>
          </a:fontRef>
        </p:style>
      </p:cxnSp>
      <p:pic>
        <p:nvPicPr>
          <p:cNvPr id="16" name="תמונה 15"/>
          <p:cNvPicPr>
            <a:picLocks noChangeAspect="1"/>
          </p:cNvPicPr>
          <p:nvPr/>
        </p:nvPicPr>
        <p:blipFill>
          <a:blip r:embed="rId7"/>
          <a:stretch>
            <a:fillRect/>
          </a:stretch>
        </p:blipFill>
        <p:spPr>
          <a:xfrm>
            <a:off x="3812576" y="4708161"/>
            <a:ext cx="2288086" cy="2288086"/>
          </a:xfrm>
          <a:prstGeom prst="rect">
            <a:avLst/>
          </a:prstGeom>
        </p:spPr>
      </p:pic>
      <p:pic>
        <p:nvPicPr>
          <p:cNvPr id="17" name="תמונה 16"/>
          <p:cNvPicPr>
            <a:picLocks noChangeAspect="1"/>
          </p:cNvPicPr>
          <p:nvPr/>
        </p:nvPicPr>
        <p:blipFill>
          <a:blip r:embed="rId8"/>
          <a:stretch>
            <a:fillRect/>
          </a:stretch>
        </p:blipFill>
        <p:spPr>
          <a:xfrm>
            <a:off x="0" y="2466440"/>
            <a:ext cx="2913869" cy="2913869"/>
          </a:xfrm>
          <a:prstGeom prst="rect">
            <a:avLst/>
          </a:prstGeom>
        </p:spPr>
      </p:pic>
      <p:pic>
        <p:nvPicPr>
          <p:cNvPr id="18" name="תמונה 17"/>
          <p:cNvPicPr>
            <a:picLocks noChangeAspect="1"/>
          </p:cNvPicPr>
          <p:nvPr/>
        </p:nvPicPr>
        <p:blipFill>
          <a:blip r:embed="rId9"/>
          <a:stretch>
            <a:fillRect/>
          </a:stretch>
        </p:blipFill>
        <p:spPr>
          <a:xfrm>
            <a:off x="1617573" y="5069749"/>
            <a:ext cx="1564909" cy="1564909"/>
          </a:xfrm>
          <a:prstGeom prst="rect">
            <a:avLst/>
          </a:prstGeom>
        </p:spPr>
      </p:pic>
    </p:spTree>
    <p:extLst>
      <p:ext uri="{BB962C8B-B14F-4D97-AF65-F5344CB8AC3E}">
        <p14:creationId xmlns:p14="http://schemas.microsoft.com/office/powerpoint/2010/main" val="36397232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0437461" y="1138187"/>
            <a:ext cx="687739" cy="8061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622" y="1413094"/>
            <a:ext cx="582528" cy="392715"/>
          </a:xfrm>
          <a:prstGeom prst="rect">
            <a:avLst/>
          </a:prstGeom>
        </p:spPr>
      </p:pic>
      <p:pic>
        <p:nvPicPr>
          <p:cNvPr id="8" name="תמונה 7"/>
          <p:cNvPicPr>
            <a:picLocks noChangeAspect="1"/>
          </p:cNvPicPr>
          <p:nvPr/>
        </p:nvPicPr>
        <p:blipFill>
          <a:blip r:embed="rId4"/>
          <a:stretch>
            <a:fillRect/>
          </a:stretch>
        </p:blipFill>
        <p:spPr>
          <a:xfrm>
            <a:off x="572854" y="605480"/>
            <a:ext cx="1136583" cy="1111548"/>
          </a:xfrm>
          <a:prstGeom prst="rect">
            <a:avLst/>
          </a:prstGeom>
        </p:spPr>
      </p:pic>
      <p:sp>
        <p:nvSpPr>
          <p:cNvPr id="11" name="TextBox 10"/>
          <p:cNvSpPr txBox="1"/>
          <p:nvPr/>
        </p:nvSpPr>
        <p:spPr>
          <a:xfrm>
            <a:off x="493918" y="2066442"/>
            <a:ext cx="2609628" cy="369332"/>
          </a:xfrm>
          <a:prstGeom prst="rect">
            <a:avLst/>
          </a:prstGeom>
          <a:noFill/>
        </p:spPr>
        <p:txBody>
          <a:bodyPr wrap="square" rtlCol="1">
            <a:spAutoFit/>
          </a:bodyPr>
          <a:lstStyle/>
          <a:p>
            <a:r>
              <a:rPr lang="he-IL" b="1" dirty="0" smtClean="0">
                <a:solidFill>
                  <a:srgbClr val="FF0000"/>
                </a:solidFill>
              </a:rPr>
              <a:t>אלו החפצים שברשותכם </a:t>
            </a:r>
            <a:endParaRPr lang="he-IL" b="1" dirty="0">
              <a:solidFill>
                <a:srgbClr val="FF0000"/>
              </a:solidFill>
            </a:endParaRPr>
          </a:p>
        </p:txBody>
      </p:sp>
      <p:sp>
        <p:nvSpPr>
          <p:cNvPr id="14" name="TextBox 13"/>
          <p:cNvSpPr txBox="1"/>
          <p:nvPr/>
        </p:nvSpPr>
        <p:spPr>
          <a:xfrm>
            <a:off x="1798732" y="1570983"/>
            <a:ext cx="8155239" cy="461665"/>
          </a:xfrm>
          <a:prstGeom prst="rect">
            <a:avLst/>
          </a:prstGeom>
          <a:noFill/>
        </p:spPr>
        <p:txBody>
          <a:bodyPr wrap="square" rtlCol="1">
            <a:spAutoFit/>
          </a:bodyPr>
          <a:lstStyle/>
          <a:p>
            <a:pPr algn="r"/>
            <a:r>
              <a:rPr lang="he-IL" sz="2400" b="1" dirty="0" err="1" smtClean="0">
                <a:solidFill>
                  <a:schemeClr val="bg1"/>
                </a:solidFill>
              </a:rPr>
              <a:t>פאנצ'ר</a:t>
            </a:r>
            <a:r>
              <a:rPr lang="he-IL" sz="2400" b="1" dirty="0" smtClean="0">
                <a:solidFill>
                  <a:schemeClr val="bg1"/>
                </a:solidFill>
              </a:rPr>
              <a:t> בגלגל..  הבורג תקוע לא יוצא, מה אתם עושים ?</a:t>
            </a:r>
            <a:endParaRPr lang="he-IL" sz="2400" b="1" dirty="0">
              <a:solidFill>
                <a:schemeClr val="bg1"/>
              </a:solidFill>
            </a:endParaRPr>
          </a:p>
        </p:txBody>
      </p:sp>
      <p:sp>
        <p:nvSpPr>
          <p:cNvPr id="15" name="TextBox 14"/>
          <p:cNvSpPr txBox="1"/>
          <p:nvPr/>
        </p:nvSpPr>
        <p:spPr>
          <a:xfrm>
            <a:off x="414190" y="513683"/>
            <a:ext cx="8848569" cy="523220"/>
          </a:xfrm>
          <a:prstGeom prst="rect">
            <a:avLst/>
          </a:prstGeom>
          <a:noFill/>
        </p:spPr>
        <p:txBody>
          <a:bodyPr wrap="square" rtlCol="1">
            <a:spAutoFit/>
          </a:bodyPr>
          <a:lstStyle/>
          <a:p>
            <a:pPr algn="r"/>
            <a:r>
              <a:rPr lang="he-IL" sz="2800" b="1" dirty="0" smtClean="0">
                <a:solidFill>
                  <a:schemeClr val="bg1"/>
                </a:solidFill>
              </a:rPr>
              <a:t>לחשוב בתוך הקופסה - </a:t>
            </a:r>
            <a:r>
              <a:rPr lang="he-IL" b="1" dirty="0" smtClean="0">
                <a:solidFill>
                  <a:schemeClr val="bg1"/>
                </a:solidFill>
              </a:rPr>
              <a:t>יציאה </a:t>
            </a:r>
            <a:r>
              <a:rPr lang="he-IL" b="1" dirty="0">
                <a:solidFill>
                  <a:schemeClr val="bg1"/>
                </a:solidFill>
              </a:rPr>
              <a:t>מקיבעונות חשיבה</a:t>
            </a:r>
          </a:p>
        </p:txBody>
      </p:sp>
      <p:cxnSp>
        <p:nvCxnSpPr>
          <p:cNvPr id="4" name="מחבר ישר 3"/>
          <p:cNvCxnSpPr/>
          <p:nvPr/>
        </p:nvCxnSpPr>
        <p:spPr>
          <a:xfrm>
            <a:off x="7150044" y="2416580"/>
            <a:ext cx="25259" cy="4243625"/>
          </a:xfrm>
          <a:prstGeom prst="line">
            <a:avLst/>
          </a:prstGeom>
          <a:ln w="38100"/>
        </p:spPr>
        <p:style>
          <a:lnRef idx="1">
            <a:schemeClr val="accent3"/>
          </a:lnRef>
          <a:fillRef idx="0">
            <a:schemeClr val="accent3"/>
          </a:fillRef>
          <a:effectRef idx="0">
            <a:schemeClr val="accent3"/>
          </a:effectRef>
          <a:fontRef idx="minor">
            <a:schemeClr val="tx1"/>
          </a:fontRef>
        </p:style>
      </p:cxnSp>
      <p:pic>
        <p:nvPicPr>
          <p:cNvPr id="16" name="תמונה 15"/>
          <p:cNvPicPr>
            <a:picLocks noChangeAspect="1"/>
          </p:cNvPicPr>
          <p:nvPr/>
        </p:nvPicPr>
        <p:blipFill>
          <a:blip r:embed="rId5"/>
          <a:stretch>
            <a:fillRect/>
          </a:stretch>
        </p:blipFill>
        <p:spPr>
          <a:xfrm>
            <a:off x="484258" y="4794044"/>
            <a:ext cx="2288086" cy="2288086"/>
          </a:xfrm>
          <a:prstGeom prst="rect">
            <a:avLst/>
          </a:prstGeom>
        </p:spPr>
      </p:pic>
      <p:pic>
        <p:nvPicPr>
          <p:cNvPr id="17" name="תמונה 16"/>
          <p:cNvPicPr>
            <a:picLocks noChangeAspect="1"/>
          </p:cNvPicPr>
          <p:nvPr/>
        </p:nvPicPr>
        <p:blipFill>
          <a:blip r:embed="rId6"/>
          <a:stretch>
            <a:fillRect/>
          </a:stretch>
        </p:blipFill>
        <p:spPr>
          <a:xfrm>
            <a:off x="0" y="2466440"/>
            <a:ext cx="2913869" cy="2913869"/>
          </a:xfrm>
          <a:prstGeom prst="rect">
            <a:avLst/>
          </a:prstGeom>
        </p:spPr>
      </p:pic>
      <p:pic>
        <p:nvPicPr>
          <p:cNvPr id="2" name="תמונה 1"/>
          <p:cNvPicPr>
            <a:picLocks noChangeAspect="1"/>
          </p:cNvPicPr>
          <p:nvPr/>
        </p:nvPicPr>
        <p:blipFill rotWithShape="1">
          <a:blip r:embed="rId7"/>
          <a:srcRect t="34767" b="37596"/>
          <a:stretch/>
        </p:blipFill>
        <p:spPr>
          <a:xfrm>
            <a:off x="3323914" y="2349366"/>
            <a:ext cx="7702777" cy="4378051"/>
          </a:xfrm>
          <a:prstGeom prst="rect">
            <a:avLst/>
          </a:prstGeom>
        </p:spPr>
      </p:pic>
    </p:spTree>
    <p:extLst>
      <p:ext uri="{BB962C8B-B14F-4D97-AF65-F5344CB8AC3E}">
        <p14:creationId xmlns:p14="http://schemas.microsoft.com/office/powerpoint/2010/main" val="27995060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0437461" y="1138187"/>
            <a:ext cx="687739" cy="8061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622" y="1413094"/>
            <a:ext cx="582528" cy="392715"/>
          </a:xfrm>
          <a:prstGeom prst="rect">
            <a:avLst/>
          </a:prstGeom>
        </p:spPr>
      </p:pic>
      <p:pic>
        <p:nvPicPr>
          <p:cNvPr id="8" name="תמונה 7"/>
          <p:cNvPicPr>
            <a:picLocks noChangeAspect="1"/>
          </p:cNvPicPr>
          <p:nvPr/>
        </p:nvPicPr>
        <p:blipFill>
          <a:blip r:embed="rId4"/>
          <a:stretch>
            <a:fillRect/>
          </a:stretch>
        </p:blipFill>
        <p:spPr>
          <a:xfrm>
            <a:off x="572854" y="605480"/>
            <a:ext cx="1136583" cy="1111548"/>
          </a:xfrm>
          <a:prstGeom prst="rect">
            <a:avLst/>
          </a:prstGeom>
        </p:spPr>
      </p:pic>
      <p:sp>
        <p:nvSpPr>
          <p:cNvPr id="12" name="Rectangle 3"/>
          <p:cNvSpPr txBox="1">
            <a:spLocks noChangeArrowheads="1"/>
          </p:cNvSpPr>
          <p:nvPr/>
        </p:nvSpPr>
        <p:spPr>
          <a:xfrm>
            <a:off x="383947" y="2824441"/>
            <a:ext cx="4733517" cy="2828266"/>
          </a:xfrm>
          <a:prstGeom prst="rect">
            <a:avLst/>
          </a:prstGeom>
        </p:spPr>
        <p:txBody>
          <a:bodyPr vert="horz" lIns="91440" tIns="45720" rIns="91440" bIns="45720" rtlCol="0" anchor="ctr"/>
          <a:lstStyle>
            <a:defPPr>
              <a:defRPr lang="en-US"/>
            </a:defPPr>
            <a:lvl1pPr marL="0" algn="l" defTabSz="457200" rtl="0" eaLnBrk="1" latinLnBrk="0" hangingPunct="1">
              <a:defRPr sz="1000" b="1" i="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1">
              <a:defRPr/>
            </a:pPr>
            <a:r>
              <a:rPr lang="he-IL" sz="3200" dirty="0" smtClean="0">
                <a:solidFill>
                  <a:schemeClr val="tx1"/>
                </a:solidFill>
              </a:rPr>
              <a:t>הנטייה לתפוס אובייקט כלשהו </a:t>
            </a:r>
            <a:r>
              <a:rPr lang="he-IL" sz="3200" dirty="0" smtClean="0">
                <a:solidFill>
                  <a:schemeClr val="accent2">
                    <a:lumMod val="75000"/>
                  </a:schemeClr>
                </a:solidFill>
              </a:rPr>
              <a:t>כבעל תפקיד מוגדר, </a:t>
            </a:r>
          </a:p>
          <a:p>
            <a:pPr algn="ctr" rtl="1">
              <a:defRPr/>
            </a:pPr>
            <a:r>
              <a:rPr lang="he-IL" sz="3200" dirty="0" smtClean="0">
                <a:solidFill>
                  <a:schemeClr val="tx1"/>
                </a:solidFill>
              </a:rPr>
              <a:t>וחוסר היכולת להבחין בתפקידים אחרים שאותם הוא יכול למלא.</a:t>
            </a:r>
            <a:endParaRPr lang="en-US" altLang="he-IL" sz="3200" i="1" dirty="0" smtClean="0">
              <a:solidFill>
                <a:schemeClr val="tx1"/>
              </a:solidFill>
              <a:ea typeface="ヒラギノ角ゴ Pro W3"/>
            </a:endParaRPr>
          </a:p>
        </p:txBody>
      </p:sp>
      <p:pic>
        <p:nvPicPr>
          <p:cNvPr id="13" name="תמונה 12"/>
          <p:cNvPicPr>
            <a:picLocks noChangeAspect="1"/>
          </p:cNvPicPr>
          <p:nvPr/>
        </p:nvPicPr>
        <p:blipFill>
          <a:blip r:embed="rId5"/>
          <a:stretch>
            <a:fillRect/>
          </a:stretch>
        </p:blipFill>
        <p:spPr>
          <a:xfrm>
            <a:off x="5376578" y="3832886"/>
            <a:ext cx="2278985" cy="710333"/>
          </a:xfrm>
          <a:prstGeom prst="rect">
            <a:avLst/>
          </a:prstGeom>
        </p:spPr>
      </p:pic>
      <p:sp>
        <p:nvSpPr>
          <p:cNvPr id="16" name="TextBox 15"/>
          <p:cNvSpPr txBox="1"/>
          <p:nvPr/>
        </p:nvSpPr>
        <p:spPr>
          <a:xfrm>
            <a:off x="914704" y="513752"/>
            <a:ext cx="8848569" cy="523220"/>
          </a:xfrm>
          <a:prstGeom prst="rect">
            <a:avLst/>
          </a:prstGeom>
          <a:noFill/>
        </p:spPr>
        <p:txBody>
          <a:bodyPr wrap="square" rtlCol="1">
            <a:spAutoFit/>
          </a:bodyPr>
          <a:lstStyle/>
          <a:p>
            <a:pPr algn="r"/>
            <a:r>
              <a:rPr lang="he-IL" sz="2800" b="1" dirty="0" smtClean="0">
                <a:solidFill>
                  <a:schemeClr val="bg1"/>
                </a:solidFill>
              </a:rPr>
              <a:t>לחשוב בתוך הקופסה - </a:t>
            </a:r>
            <a:r>
              <a:rPr lang="he-IL" b="1" dirty="0" smtClean="0">
                <a:solidFill>
                  <a:schemeClr val="bg1"/>
                </a:solidFill>
              </a:rPr>
              <a:t>יציאה </a:t>
            </a:r>
            <a:r>
              <a:rPr lang="he-IL" b="1" dirty="0">
                <a:solidFill>
                  <a:schemeClr val="bg1"/>
                </a:solidFill>
              </a:rPr>
              <a:t>מקיבעונות חשיבה</a:t>
            </a:r>
          </a:p>
        </p:txBody>
      </p:sp>
      <p:sp>
        <p:nvSpPr>
          <p:cNvPr id="17" name="Rectangle 3"/>
          <p:cNvSpPr txBox="1">
            <a:spLocks noChangeArrowheads="1"/>
          </p:cNvSpPr>
          <p:nvPr/>
        </p:nvSpPr>
        <p:spPr>
          <a:xfrm>
            <a:off x="7655563" y="3581821"/>
            <a:ext cx="3982200" cy="1212465"/>
          </a:xfrm>
          <a:prstGeom prst="rect">
            <a:avLst/>
          </a:prstGeom>
        </p:spPr>
        <p:txBody>
          <a:bodyPr vert="horz" lIns="91440" tIns="45720" rIns="91440" bIns="45720" rtlCol="0" anchor="ctr"/>
          <a:lstStyle>
            <a:defPPr>
              <a:defRPr lang="en-US"/>
            </a:defPPr>
            <a:lvl1pPr marL="0" algn="l" defTabSz="457200" rtl="0" eaLnBrk="1" latinLnBrk="0" hangingPunct="1">
              <a:defRPr sz="1000" b="1" i="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1">
              <a:defRPr/>
            </a:pPr>
            <a:r>
              <a:rPr lang="he-IL" sz="4800" dirty="0"/>
              <a:t>קבעון </a:t>
            </a:r>
            <a:r>
              <a:rPr lang="he-IL" sz="4800" dirty="0" smtClean="0"/>
              <a:t>תפקודי</a:t>
            </a:r>
            <a:endParaRPr lang="he-IL" sz="4800" dirty="0">
              <a:solidFill>
                <a:schemeClr val="tx1"/>
              </a:solidFill>
            </a:endParaRPr>
          </a:p>
        </p:txBody>
      </p:sp>
      <p:sp>
        <p:nvSpPr>
          <p:cNvPr id="18" name="TextBox 17"/>
          <p:cNvSpPr txBox="1"/>
          <p:nvPr/>
        </p:nvSpPr>
        <p:spPr>
          <a:xfrm>
            <a:off x="1770598" y="1249252"/>
            <a:ext cx="2887285" cy="461665"/>
          </a:xfrm>
          <a:prstGeom prst="rect">
            <a:avLst/>
          </a:prstGeom>
          <a:noFill/>
        </p:spPr>
        <p:txBody>
          <a:bodyPr wrap="square" rtlCol="1">
            <a:spAutoFit/>
          </a:bodyPr>
          <a:lstStyle/>
          <a:p>
            <a:r>
              <a:rPr lang="he-IL" sz="2400" b="1" dirty="0" smtClean="0">
                <a:solidFill>
                  <a:srgbClr val="FFFF00"/>
                </a:solidFill>
              </a:rPr>
              <a:t>סוגי קיבעונות חשיבה </a:t>
            </a:r>
            <a:endParaRPr lang="he-IL" sz="2400" b="1" dirty="0">
              <a:solidFill>
                <a:srgbClr val="FFFF00"/>
              </a:solidFill>
            </a:endParaRPr>
          </a:p>
        </p:txBody>
      </p:sp>
      <p:sp>
        <p:nvSpPr>
          <p:cNvPr id="19" name="TextBox 18"/>
          <p:cNvSpPr txBox="1"/>
          <p:nvPr/>
        </p:nvSpPr>
        <p:spPr>
          <a:xfrm>
            <a:off x="8188937" y="1505201"/>
            <a:ext cx="2217943" cy="461665"/>
          </a:xfrm>
          <a:prstGeom prst="rect">
            <a:avLst/>
          </a:prstGeom>
          <a:noFill/>
        </p:spPr>
        <p:txBody>
          <a:bodyPr wrap="square" rtlCol="1">
            <a:spAutoFit/>
          </a:bodyPr>
          <a:lstStyle/>
          <a:p>
            <a:pPr algn="r"/>
            <a:r>
              <a:rPr lang="he-IL" sz="2400" b="1" dirty="0" smtClean="0">
                <a:solidFill>
                  <a:srgbClr val="FFFF00"/>
                </a:solidFill>
              </a:rPr>
              <a:t>קבעון תפקודי</a:t>
            </a:r>
            <a:endParaRPr lang="he-IL" sz="2400" b="1" dirty="0">
              <a:solidFill>
                <a:srgbClr val="FFFF00"/>
              </a:solidFill>
            </a:endParaRPr>
          </a:p>
        </p:txBody>
      </p:sp>
    </p:spTree>
    <p:extLst>
      <p:ext uri="{BB962C8B-B14F-4D97-AF65-F5344CB8AC3E}">
        <p14:creationId xmlns:p14="http://schemas.microsoft.com/office/powerpoint/2010/main" val="33782126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0437461" y="1138187"/>
            <a:ext cx="687739" cy="8061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622" y="1413094"/>
            <a:ext cx="582528" cy="392715"/>
          </a:xfrm>
          <a:prstGeom prst="rect">
            <a:avLst/>
          </a:prstGeom>
        </p:spPr>
      </p:pic>
      <p:pic>
        <p:nvPicPr>
          <p:cNvPr id="8" name="תמונה 7"/>
          <p:cNvPicPr>
            <a:picLocks noChangeAspect="1"/>
          </p:cNvPicPr>
          <p:nvPr/>
        </p:nvPicPr>
        <p:blipFill>
          <a:blip r:embed="rId4"/>
          <a:stretch>
            <a:fillRect/>
          </a:stretch>
        </p:blipFill>
        <p:spPr>
          <a:xfrm>
            <a:off x="572854" y="605480"/>
            <a:ext cx="1136583" cy="1111548"/>
          </a:xfrm>
          <a:prstGeom prst="rect">
            <a:avLst/>
          </a:prstGeom>
        </p:spPr>
      </p:pic>
      <p:sp>
        <p:nvSpPr>
          <p:cNvPr id="12" name="Rectangle 3"/>
          <p:cNvSpPr txBox="1">
            <a:spLocks noChangeArrowheads="1"/>
          </p:cNvSpPr>
          <p:nvPr/>
        </p:nvSpPr>
        <p:spPr>
          <a:xfrm>
            <a:off x="343532" y="2716384"/>
            <a:ext cx="4733517" cy="3653670"/>
          </a:xfrm>
          <a:prstGeom prst="rect">
            <a:avLst/>
          </a:prstGeom>
        </p:spPr>
        <p:txBody>
          <a:bodyPr vert="horz" lIns="91440" tIns="45720" rIns="91440" bIns="45720" rtlCol="0" anchor="ctr"/>
          <a:lstStyle>
            <a:defPPr>
              <a:defRPr lang="en-US"/>
            </a:defPPr>
            <a:lvl1pPr marL="0" algn="l" defTabSz="457200" rtl="0" eaLnBrk="1" latinLnBrk="0" hangingPunct="1">
              <a:defRPr sz="1000" b="1" i="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1">
              <a:defRPr/>
            </a:pPr>
            <a:r>
              <a:rPr lang="he-IL" sz="3200" dirty="0">
                <a:solidFill>
                  <a:schemeClr val="tx1"/>
                </a:solidFill>
              </a:rPr>
              <a:t>הנטייה לראות חפצים </a:t>
            </a:r>
          </a:p>
          <a:p>
            <a:pPr algn="ctr" rtl="1">
              <a:defRPr/>
            </a:pPr>
            <a:r>
              <a:rPr lang="he-IL" sz="3200" dirty="0">
                <a:solidFill>
                  <a:schemeClr val="tx1"/>
                </a:solidFill>
              </a:rPr>
              <a:t>כיחידות שלמות - כעל מכלול / שלם בעל מבנה מוגדר שאינו ניתן לחלוקה או ארגון מחדש. </a:t>
            </a:r>
          </a:p>
          <a:p>
            <a:pPr algn="ctr" rtl="1">
              <a:defRPr/>
            </a:pPr>
            <a:r>
              <a:rPr lang="he-IL" sz="3200" dirty="0">
                <a:solidFill>
                  <a:schemeClr val="tx1"/>
                </a:solidFill>
              </a:rPr>
              <a:t>קבעון זה מקשה עלינו לדמיין כיצד ניתן לשנות את האובייקט. </a:t>
            </a:r>
          </a:p>
        </p:txBody>
      </p:sp>
      <p:pic>
        <p:nvPicPr>
          <p:cNvPr id="13" name="תמונה 12"/>
          <p:cNvPicPr>
            <a:picLocks noChangeAspect="1"/>
          </p:cNvPicPr>
          <p:nvPr/>
        </p:nvPicPr>
        <p:blipFill>
          <a:blip r:embed="rId5"/>
          <a:stretch>
            <a:fillRect/>
          </a:stretch>
        </p:blipFill>
        <p:spPr>
          <a:xfrm>
            <a:off x="5376578" y="3832886"/>
            <a:ext cx="2278985" cy="710333"/>
          </a:xfrm>
          <a:prstGeom prst="rect">
            <a:avLst/>
          </a:prstGeom>
        </p:spPr>
      </p:pic>
      <p:sp>
        <p:nvSpPr>
          <p:cNvPr id="16" name="TextBox 15"/>
          <p:cNvSpPr txBox="1"/>
          <p:nvPr/>
        </p:nvSpPr>
        <p:spPr>
          <a:xfrm>
            <a:off x="914704" y="513752"/>
            <a:ext cx="8848569" cy="523220"/>
          </a:xfrm>
          <a:prstGeom prst="rect">
            <a:avLst/>
          </a:prstGeom>
          <a:noFill/>
        </p:spPr>
        <p:txBody>
          <a:bodyPr wrap="square" rtlCol="1">
            <a:spAutoFit/>
          </a:bodyPr>
          <a:lstStyle/>
          <a:p>
            <a:pPr algn="r"/>
            <a:r>
              <a:rPr lang="he-IL" sz="2800" b="1" dirty="0" smtClean="0">
                <a:solidFill>
                  <a:schemeClr val="bg1"/>
                </a:solidFill>
              </a:rPr>
              <a:t>לחשוב בתוך הקופסה - </a:t>
            </a:r>
            <a:r>
              <a:rPr lang="he-IL" b="1" dirty="0" smtClean="0">
                <a:solidFill>
                  <a:schemeClr val="bg1"/>
                </a:solidFill>
              </a:rPr>
              <a:t>יציאה </a:t>
            </a:r>
            <a:r>
              <a:rPr lang="he-IL" b="1" dirty="0">
                <a:solidFill>
                  <a:schemeClr val="bg1"/>
                </a:solidFill>
              </a:rPr>
              <a:t>מקיבעונות חשיבה</a:t>
            </a:r>
          </a:p>
        </p:txBody>
      </p:sp>
      <p:sp>
        <p:nvSpPr>
          <p:cNvPr id="17" name="Rectangle 3"/>
          <p:cNvSpPr txBox="1">
            <a:spLocks noChangeArrowheads="1"/>
          </p:cNvSpPr>
          <p:nvPr/>
        </p:nvSpPr>
        <p:spPr>
          <a:xfrm>
            <a:off x="7655563" y="3581821"/>
            <a:ext cx="3982200" cy="1212465"/>
          </a:xfrm>
          <a:prstGeom prst="rect">
            <a:avLst/>
          </a:prstGeom>
        </p:spPr>
        <p:txBody>
          <a:bodyPr vert="horz" lIns="91440" tIns="45720" rIns="91440" bIns="45720" rtlCol="0" anchor="ctr"/>
          <a:lstStyle>
            <a:defPPr>
              <a:defRPr lang="en-US"/>
            </a:defPPr>
            <a:lvl1pPr marL="0" algn="l" defTabSz="457200" rtl="0" eaLnBrk="1" latinLnBrk="0" hangingPunct="1">
              <a:defRPr sz="1000" b="1" i="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1">
              <a:defRPr/>
            </a:pPr>
            <a:r>
              <a:rPr lang="he-IL" sz="4800" dirty="0"/>
              <a:t>קבעון </a:t>
            </a:r>
            <a:r>
              <a:rPr lang="he-IL" sz="4800" dirty="0" smtClean="0"/>
              <a:t>מבני</a:t>
            </a:r>
            <a:endParaRPr lang="he-IL" sz="4800" dirty="0">
              <a:solidFill>
                <a:schemeClr val="tx1"/>
              </a:solidFill>
            </a:endParaRPr>
          </a:p>
        </p:txBody>
      </p:sp>
      <p:sp>
        <p:nvSpPr>
          <p:cNvPr id="14" name="TextBox 13"/>
          <p:cNvSpPr txBox="1"/>
          <p:nvPr/>
        </p:nvSpPr>
        <p:spPr>
          <a:xfrm>
            <a:off x="1770598" y="1249252"/>
            <a:ext cx="2887285" cy="461665"/>
          </a:xfrm>
          <a:prstGeom prst="rect">
            <a:avLst/>
          </a:prstGeom>
          <a:noFill/>
        </p:spPr>
        <p:txBody>
          <a:bodyPr wrap="square" rtlCol="1">
            <a:spAutoFit/>
          </a:bodyPr>
          <a:lstStyle/>
          <a:p>
            <a:r>
              <a:rPr lang="he-IL" sz="2400" b="1" dirty="0" smtClean="0">
                <a:solidFill>
                  <a:srgbClr val="FFFF00"/>
                </a:solidFill>
              </a:rPr>
              <a:t>סוגי קיבעונות חשיבה </a:t>
            </a:r>
            <a:endParaRPr lang="he-IL" sz="2400" b="1" dirty="0">
              <a:solidFill>
                <a:srgbClr val="FFFF00"/>
              </a:solidFill>
            </a:endParaRPr>
          </a:p>
        </p:txBody>
      </p:sp>
      <p:sp>
        <p:nvSpPr>
          <p:cNvPr id="15" name="TextBox 14"/>
          <p:cNvSpPr txBox="1"/>
          <p:nvPr/>
        </p:nvSpPr>
        <p:spPr>
          <a:xfrm>
            <a:off x="8188937" y="1505201"/>
            <a:ext cx="2217943" cy="461665"/>
          </a:xfrm>
          <a:prstGeom prst="rect">
            <a:avLst/>
          </a:prstGeom>
          <a:noFill/>
        </p:spPr>
        <p:txBody>
          <a:bodyPr wrap="square" rtlCol="1">
            <a:spAutoFit/>
          </a:bodyPr>
          <a:lstStyle/>
          <a:p>
            <a:pPr algn="r"/>
            <a:r>
              <a:rPr lang="he-IL" sz="2400" b="1" dirty="0" smtClean="0">
                <a:solidFill>
                  <a:srgbClr val="FFFF00"/>
                </a:solidFill>
              </a:rPr>
              <a:t>קבעון תפקודי</a:t>
            </a:r>
            <a:endParaRPr lang="he-IL" sz="2400" b="1" dirty="0">
              <a:solidFill>
                <a:srgbClr val="FFFF00"/>
              </a:solidFill>
            </a:endParaRPr>
          </a:p>
        </p:txBody>
      </p:sp>
    </p:spTree>
    <p:extLst>
      <p:ext uri="{BB962C8B-B14F-4D97-AF65-F5344CB8AC3E}">
        <p14:creationId xmlns:p14="http://schemas.microsoft.com/office/powerpoint/2010/main" val="19321882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5500" y="605480"/>
            <a:ext cx="8848569" cy="1200329"/>
          </a:xfrm>
          <a:prstGeom prst="rect">
            <a:avLst/>
          </a:prstGeom>
          <a:noFill/>
        </p:spPr>
        <p:txBody>
          <a:bodyPr wrap="square" rtlCol="1">
            <a:spAutoFit/>
          </a:bodyPr>
          <a:lstStyle/>
          <a:p>
            <a:pPr algn="r"/>
            <a:r>
              <a:rPr lang="he-IL" sz="4800" b="1" dirty="0" smtClean="0">
                <a:solidFill>
                  <a:schemeClr val="bg1"/>
                </a:solidFill>
              </a:rPr>
              <a:t>לחשוב בתוך הקופסה</a:t>
            </a:r>
          </a:p>
          <a:p>
            <a:pPr algn="r"/>
            <a:r>
              <a:rPr lang="he-IL" sz="2400" b="1" dirty="0" smtClean="0">
                <a:solidFill>
                  <a:schemeClr val="bg1"/>
                </a:solidFill>
              </a:rPr>
              <a:t>יציאה </a:t>
            </a:r>
            <a:r>
              <a:rPr lang="he-IL" sz="2400" b="1" dirty="0">
                <a:solidFill>
                  <a:schemeClr val="bg1"/>
                </a:solidFill>
              </a:rPr>
              <a:t>מקיבעונות חשיבה</a:t>
            </a:r>
          </a:p>
        </p:txBody>
      </p:sp>
      <p:sp>
        <p:nvSpPr>
          <p:cNvPr id="6" name="מלבן 5"/>
          <p:cNvSpPr/>
          <p:nvPr/>
        </p:nvSpPr>
        <p:spPr>
          <a:xfrm>
            <a:off x="10437461" y="1138187"/>
            <a:ext cx="687739" cy="8061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622" y="1413094"/>
            <a:ext cx="582528" cy="392715"/>
          </a:xfrm>
          <a:prstGeom prst="rect">
            <a:avLst/>
          </a:prstGeom>
        </p:spPr>
      </p:pic>
      <p:pic>
        <p:nvPicPr>
          <p:cNvPr id="8" name="תמונה 7"/>
          <p:cNvPicPr>
            <a:picLocks noChangeAspect="1"/>
          </p:cNvPicPr>
          <p:nvPr/>
        </p:nvPicPr>
        <p:blipFill>
          <a:blip r:embed="rId4"/>
          <a:stretch>
            <a:fillRect/>
          </a:stretch>
        </p:blipFill>
        <p:spPr>
          <a:xfrm>
            <a:off x="572854" y="605480"/>
            <a:ext cx="1136583" cy="1111548"/>
          </a:xfrm>
          <a:prstGeom prst="rect">
            <a:avLst/>
          </a:prstGeom>
        </p:spPr>
      </p:pic>
      <p:pic>
        <p:nvPicPr>
          <p:cNvPr id="9" name="Picture 2" descr="C:\Users\shiriy\Downloads\dreamstime_xs_961265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455" y="2638445"/>
            <a:ext cx="4105275" cy="4219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5842535" y="2738387"/>
            <a:ext cx="4143676" cy="3546910"/>
          </a:xfrm>
          <a:prstGeom prst="rect">
            <a:avLst/>
          </a:prstGeom>
        </p:spPr>
        <p:txBody>
          <a:bodyPr/>
          <a:lstStyle/>
          <a:p>
            <a:pPr algn="ctr" rtl="0" eaLnBrk="1" hangingPunct="1"/>
            <a:r>
              <a:rPr lang="he-IL" altLang="he-IL" sz="4400" b="1" dirty="0" smtClean="0">
                <a:solidFill>
                  <a:schemeClr val="tx2"/>
                </a:solidFill>
                <a:latin typeface="Verdana" panose="020B0604030504040204" pitchFamily="34" charset="0"/>
                <a:ea typeface="Verdana" panose="020B0604030504040204" pitchFamily="34" charset="0"/>
              </a:rPr>
              <a:t>קחו דף לבן ריק </a:t>
            </a:r>
            <a:br>
              <a:rPr lang="he-IL" altLang="he-IL" sz="4400" b="1" dirty="0" smtClean="0">
                <a:solidFill>
                  <a:schemeClr val="tx2"/>
                </a:solidFill>
                <a:latin typeface="Verdana" panose="020B0604030504040204" pitchFamily="34" charset="0"/>
                <a:ea typeface="Verdana" panose="020B0604030504040204" pitchFamily="34" charset="0"/>
              </a:rPr>
            </a:br>
            <a:r>
              <a:rPr lang="he-IL" altLang="he-IL" sz="4400" b="1" dirty="0" smtClean="0">
                <a:solidFill>
                  <a:schemeClr val="tx2"/>
                </a:solidFill>
                <a:latin typeface="Verdana" panose="020B0604030504040204" pitchFamily="34" charset="0"/>
                <a:ea typeface="Verdana" panose="020B0604030504040204" pitchFamily="34" charset="0"/>
              </a:rPr>
              <a:t>ציירו בבקשה </a:t>
            </a:r>
            <a:r>
              <a:rPr lang="he-IL" altLang="he-IL" sz="5400" b="1" dirty="0" smtClean="0">
                <a:solidFill>
                  <a:srgbClr val="C00000"/>
                </a:solidFill>
                <a:latin typeface="Verdana" panose="020B0604030504040204" pitchFamily="34" charset="0"/>
                <a:ea typeface="Verdana" panose="020B0604030504040204" pitchFamily="34" charset="0"/>
              </a:rPr>
              <a:t>שלושה </a:t>
            </a:r>
            <a:br>
              <a:rPr lang="he-IL" altLang="he-IL" sz="5400" b="1" dirty="0" smtClean="0">
                <a:solidFill>
                  <a:srgbClr val="C00000"/>
                </a:solidFill>
                <a:latin typeface="Verdana" panose="020B0604030504040204" pitchFamily="34" charset="0"/>
                <a:ea typeface="Verdana" panose="020B0604030504040204" pitchFamily="34" charset="0"/>
              </a:rPr>
            </a:br>
            <a:r>
              <a:rPr lang="he-IL" altLang="he-IL" sz="4400" b="1" dirty="0" smtClean="0">
                <a:solidFill>
                  <a:schemeClr val="tx2"/>
                </a:solidFill>
                <a:latin typeface="Verdana" panose="020B0604030504040204" pitchFamily="34" charset="0"/>
                <a:ea typeface="Verdana" panose="020B0604030504040204" pitchFamily="34" charset="0"/>
              </a:rPr>
              <a:t>עיגולים</a:t>
            </a:r>
          </a:p>
        </p:txBody>
      </p:sp>
      <p:sp>
        <p:nvSpPr>
          <p:cNvPr id="2" name="TextBox 1"/>
          <p:cNvSpPr txBox="1"/>
          <p:nvPr/>
        </p:nvSpPr>
        <p:spPr>
          <a:xfrm>
            <a:off x="9901187" y="2338277"/>
            <a:ext cx="2040556" cy="400110"/>
          </a:xfrm>
          <a:prstGeom prst="rect">
            <a:avLst/>
          </a:prstGeom>
          <a:noFill/>
        </p:spPr>
        <p:txBody>
          <a:bodyPr wrap="square" rtlCol="1">
            <a:spAutoFit/>
          </a:bodyPr>
          <a:lstStyle/>
          <a:p>
            <a:pPr algn="r" rtl="1"/>
            <a:r>
              <a:rPr lang="he-IL" sz="2000" b="1" dirty="0" smtClean="0"/>
              <a:t>הפכו דף 1</a:t>
            </a:r>
            <a:endParaRPr lang="he-IL" sz="2000" b="1" dirty="0"/>
          </a:p>
        </p:txBody>
      </p:sp>
    </p:spTree>
    <p:extLst>
      <p:ext uri="{BB962C8B-B14F-4D97-AF65-F5344CB8AC3E}">
        <p14:creationId xmlns:p14="http://schemas.microsoft.com/office/powerpoint/2010/main" val="17475696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0437461" y="1138187"/>
            <a:ext cx="687739" cy="8061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622" y="1413094"/>
            <a:ext cx="582528" cy="392715"/>
          </a:xfrm>
          <a:prstGeom prst="rect">
            <a:avLst/>
          </a:prstGeom>
        </p:spPr>
      </p:pic>
      <p:pic>
        <p:nvPicPr>
          <p:cNvPr id="8" name="תמונה 7"/>
          <p:cNvPicPr>
            <a:picLocks noChangeAspect="1"/>
          </p:cNvPicPr>
          <p:nvPr/>
        </p:nvPicPr>
        <p:blipFill>
          <a:blip r:embed="rId4"/>
          <a:stretch>
            <a:fillRect/>
          </a:stretch>
        </p:blipFill>
        <p:spPr>
          <a:xfrm>
            <a:off x="572854" y="605480"/>
            <a:ext cx="1136583" cy="1111548"/>
          </a:xfrm>
          <a:prstGeom prst="rect">
            <a:avLst/>
          </a:prstGeom>
        </p:spPr>
      </p:pic>
      <p:sp>
        <p:nvSpPr>
          <p:cNvPr id="16" name="TextBox 15"/>
          <p:cNvSpPr txBox="1"/>
          <p:nvPr/>
        </p:nvSpPr>
        <p:spPr>
          <a:xfrm>
            <a:off x="914704" y="513752"/>
            <a:ext cx="8848569" cy="523220"/>
          </a:xfrm>
          <a:prstGeom prst="rect">
            <a:avLst/>
          </a:prstGeom>
          <a:noFill/>
        </p:spPr>
        <p:txBody>
          <a:bodyPr wrap="square" rtlCol="1">
            <a:spAutoFit/>
          </a:bodyPr>
          <a:lstStyle/>
          <a:p>
            <a:pPr algn="r"/>
            <a:r>
              <a:rPr lang="he-IL" sz="2800" b="1" dirty="0" smtClean="0">
                <a:solidFill>
                  <a:schemeClr val="bg1"/>
                </a:solidFill>
              </a:rPr>
              <a:t>לחשוב בתוך הקופסה - </a:t>
            </a:r>
            <a:r>
              <a:rPr lang="he-IL" b="1" dirty="0" smtClean="0">
                <a:solidFill>
                  <a:schemeClr val="bg1"/>
                </a:solidFill>
              </a:rPr>
              <a:t>יציאה </a:t>
            </a:r>
            <a:r>
              <a:rPr lang="he-IL" b="1" dirty="0">
                <a:solidFill>
                  <a:schemeClr val="bg1"/>
                </a:solidFill>
              </a:rPr>
              <a:t>מקיבעונות חשיבה</a:t>
            </a:r>
          </a:p>
        </p:txBody>
      </p:sp>
      <p:pic>
        <p:nvPicPr>
          <p:cNvPr id="4" name="תמונה 3"/>
          <p:cNvPicPr>
            <a:picLocks noChangeAspect="1"/>
          </p:cNvPicPr>
          <p:nvPr/>
        </p:nvPicPr>
        <p:blipFill rotWithShape="1">
          <a:blip r:embed="rId5"/>
          <a:srcRect b="15546"/>
          <a:stretch/>
        </p:blipFill>
        <p:spPr>
          <a:xfrm>
            <a:off x="224415" y="2966669"/>
            <a:ext cx="5957706" cy="3348247"/>
          </a:xfrm>
          <a:prstGeom prst="rect">
            <a:avLst/>
          </a:prstGeom>
        </p:spPr>
      </p:pic>
      <p:pic>
        <p:nvPicPr>
          <p:cNvPr id="5" name="תמונה 4"/>
          <p:cNvPicPr>
            <a:picLocks noChangeAspect="1"/>
          </p:cNvPicPr>
          <p:nvPr/>
        </p:nvPicPr>
        <p:blipFill>
          <a:blip r:embed="rId6"/>
          <a:stretch>
            <a:fillRect/>
          </a:stretch>
        </p:blipFill>
        <p:spPr>
          <a:xfrm>
            <a:off x="7216975" y="2352385"/>
            <a:ext cx="4751056" cy="4751056"/>
          </a:xfrm>
          <a:prstGeom prst="rect">
            <a:avLst/>
          </a:prstGeom>
        </p:spPr>
      </p:pic>
      <p:sp>
        <p:nvSpPr>
          <p:cNvPr id="9" name="חץ ימינה מקווקו 8"/>
          <p:cNvSpPr/>
          <p:nvPr/>
        </p:nvSpPr>
        <p:spPr>
          <a:xfrm>
            <a:off x="6143151" y="4147638"/>
            <a:ext cx="1290718" cy="63654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1156766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0437461" y="1138187"/>
            <a:ext cx="687739" cy="8061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622" y="1413094"/>
            <a:ext cx="582528" cy="392715"/>
          </a:xfrm>
          <a:prstGeom prst="rect">
            <a:avLst/>
          </a:prstGeom>
        </p:spPr>
      </p:pic>
      <p:pic>
        <p:nvPicPr>
          <p:cNvPr id="8" name="תמונה 7"/>
          <p:cNvPicPr>
            <a:picLocks noChangeAspect="1"/>
          </p:cNvPicPr>
          <p:nvPr/>
        </p:nvPicPr>
        <p:blipFill>
          <a:blip r:embed="rId4"/>
          <a:stretch>
            <a:fillRect/>
          </a:stretch>
        </p:blipFill>
        <p:spPr>
          <a:xfrm>
            <a:off x="572854" y="605480"/>
            <a:ext cx="1136583" cy="1111548"/>
          </a:xfrm>
          <a:prstGeom prst="rect">
            <a:avLst/>
          </a:prstGeom>
        </p:spPr>
      </p:pic>
      <p:sp>
        <p:nvSpPr>
          <p:cNvPr id="16" name="TextBox 15"/>
          <p:cNvSpPr txBox="1"/>
          <p:nvPr/>
        </p:nvSpPr>
        <p:spPr>
          <a:xfrm>
            <a:off x="914704" y="513752"/>
            <a:ext cx="8848569" cy="523220"/>
          </a:xfrm>
          <a:prstGeom prst="rect">
            <a:avLst/>
          </a:prstGeom>
          <a:noFill/>
        </p:spPr>
        <p:txBody>
          <a:bodyPr wrap="square" rtlCol="1">
            <a:spAutoFit/>
          </a:bodyPr>
          <a:lstStyle/>
          <a:p>
            <a:pPr algn="r"/>
            <a:r>
              <a:rPr lang="he-IL" sz="2800" b="1" dirty="0" smtClean="0">
                <a:solidFill>
                  <a:schemeClr val="bg1"/>
                </a:solidFill>
              </a:rPr>
              <a:t>לחשוב בתוך הקופסה - </a:t>
            </a:r>
            <a:r>
              <a:rPr lang="he-IL" b="1" dirty="0" smtClean="0">
                <a:solidFill>
                  <a:schemeClr val="bg1"/>
                </a:solidFill>
              </a:rPr>
              <a:t>יציאה </a:t>
            </a:r>
            <a:r>
              <a:rPr lang="he-IL" b="1" dirty="0">
                <a:solidFill>
                  <a:schemeClr val="bg1"/>
                </a:solidFill>
              </a:rPr>
              <a:t>מקיבעונות חשיבה</a:t>
            </a:r>
          </a:p>
        </p:txBody>
      </p:sp>
      <p:pic>
        <p:nvPicPr>
          <p:cNvPr id="9" name="Picture 2" descr="D:\My Doc - Erez\work\SIT\SIT Media Center\Division - Div\Electrolux fridge.jpg"/>
          <p:cNvPicPr>
            <a:picLocks noChangeAspect="1" noChangeArrowheads="1"/>
          </p:cNvPicPr>
          <p:nvPr/>
        </p:nvPicPr>
        <p:blipFill>
          <a:blip r:embed="rId5">
            <a:extLst>
              <a:ext uri="{28A0092B-C50C-407E-A947-70E740481C1C}">
                <a14:useLocalDpi xmlns:a14="http://schemas.microsoft.com/office/drawing/2010/main" val="0"/>
              </a:ext>
            </a:extLst>
          </a:blip>
          <a:srcRect r="11537"/>
          <a:stretch>
            <a:fillRect/>
          </a:stretch>
        </p:blipFill>
        <p:spPr bwMode="auto">
          <a:xfrm>
            <a:off x="9183688" y="1992786"/>
            <a:ext cx="3008312"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http://www.outletaoo.net/wp-content/uploads/2014/02/refrigerated-drawers-design-ideas-1024x769.jpg"/>
          <p:cNvPicPr>
            <a:picLocks noChangeAspect="1" noChangeArrowheads="1"/>
          </p:cNvPicPr>
          <p:nvPr/>
        </p:nvPicPr>
        <p:blipFill>
          <a:blip r:embed="rId6">
            <a:extLst>
              <a:ext uri="{28A0092B-C50C-407E-A947-70E740481C1C}">
                <a14:useLocalDpi xmlns:a14="http://schemas.microsoft.com/office/drawing/2010/main" val="0"/>
              </a:ext>
            </a:extLst>
          </a:blip>
          <a:srcRect l="15724" r="2" b="16597"/>
          <a:stretch>
            <a:fillRect/>
          </a:stretch>
        </p:blipFill>
        <p:spPr bwMode="auto">
          <a:xfrm>
            <a:off x="3086100" y="2046031"/>
            <a:ext cx="6097588" cy="453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תמונה 11"/>
          <p:cNvPicPr>
            <a:picLocks noChangeAspect="1"/>
          </p:cNvPicPr>
          <p:nvPr/>
        </p:nvPicPr>
        <p:blipFill rotWithShape="1">
          <a:blip r:embed="rId7"/>
          <a:srcRect l="22211" r="16361"/>
          <a:stretch/>
        </p:blipFill>
        <p:spPr>
          <a:xfrm>
            <a:off x="0" y="1992786"/>
            <a:ext cx="2893939" cy="4711130"/>
          </a:xfrm>
          <a:prstGeom prst="rect">
            <a:avLst/>
          </a:prstGeom>
        </p:spPr>
      </p:pic>
      <p:sp>
        <p:nvSpPr>
          <p:cNvPr id="13" name="חץ ימינה מקווקו 12"/>
          <p:cNvSpPr/>
          <p:nvPr/>
        </p:nvSpPr>
        <p:spPr>
          <a:xfrm>
            <a:off x="2126863" y="3993915"/>
            <a:ext cx="1290718" cy="63654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4863502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0437461" y="1138187"/>
            <a:ext cx="687739" cy="8061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622" y="1413094"/>
            <a:ext cx="582528" cy="392715"/>
          </a:xfrm>
          <a:prstGeom prst="rect">
            <a:avLst/>
          </a:prstGeom>
        </p:spPr>
      </p:pic>
      <p:pic>
        <p:nvPicPr>
          <p:cNvPr id="8" name="תמונה 7"/>
          <p:cNvPicPr>
            <a:picLocks noChangeAspect="1"/>
          </p:cNvPicPr>
          <p:nvPr/>
        </p:nvPicPr>
        <p:blipFill>
          <a:blip r:embed="rId4"/>
          <a:stretch>
            <a:fillRect/>
          </a:stretch>
        </p:blipFill>
        <p:spPr>
          <a:xfrm>
            <a:off x="572854" y="605480"/>
            <a:ext cx="1136583" cy="1111548"/>
          </a:xfrm>
          <a:prstGeom prst="rect">
            <a:avLst/>
          </a:prstGeom>
        </p:spPr>
      </p:pic>
      <p:sp>
        <p:nvSpPr>
          <p:cNvPr id="18" name="Text Placeholder 1"/>
          <p:cNvSpPr txBox="1">
            <a:spLocks/>
          </p:cNvSpPr>
          <p:nvPr/>
        </p:nvSpPr>
        <p:spPr>
          <a:xfrm>
            <a:off x="906969" y="2219210"/>
            <a:ext cx="10465277" cy="4721239"/>
          </a:xfrm>
          <a:prstGeom prst="rect">
            <a:avLst/>
          </a:prstGeom>
        </p:spPr>
        <p:txBody>
          <a:bodyPr vert="horz" lIns="91440" tIns="45720" rIns="91440" bIns="45720" rtlCol="0" anchor="ctr"/>
          <a:lstStyle>
            <a:defPPr>
              <a:defRPr lang="en-US"/>
            </a:defPPr>
            <a:lvl1pPr marL="0" algn="l" defTabSz="457200" rtl="0" eaLnBrk="1" latinLnBrk="0" hangingPunct="1">
              <a:defRPr sz="1000" b="1" i="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633413" indent="-457200" algn="r" rtl="1">
              <a:lnSpc>
                <a:spcPct val="150000"/>
              </a:lnSpc>
              <a:buClr>
                <a:schemeClr val="accent6"/>
              </a:buClr>
              <a:buFont typeface="Wingdings" panose="05000000000000000000" pitchFamily="2" charset="2"/>
              <a:buChar char="ü"/>
            </a:pPr>
            <a:r>
              <a:rPr lang="he-IL" sz="3200" dirty="0" smtClean="0"/>
              <a:t>לכולנו יש קיבעונות מחשבתיים  - וטוב שכך.</a:t>
            </a:r>
          </a:p>
          <a:p>
            <a:pPr marL="633413" indent="-457200" algn="r" rtl="1">
              <a:lnSpc>
                <a:spcPct val="150000"/>
              </a:lnSpc>
              <a:buClr>
                <a:schemeClr val="accent6"/>
              </a:buClr>
              <a:buFont typeface="Wingdings" panose="05000000000000000000" pitchFamily="2" charset="2"/>
              <a:buChar char="ü"/>
            </a:pPr>
            <a:r>
              <a:rPr lang="he-IL" sz="3200" dirty="0" smtClean="0"/>
              <a:t>הנטייה לפרש את העולם סביבנו באופן מסוים אחד, ללא ראייה של חלופות אפשרויות.</a:t>
            </a:r>
            <a:r>
              <a:rPr lang="he-IL" sz="1800" dirty="0" smtClean="0"/>
              <a:t>(תוצאה עיוורון לרעיונות חדשים שנמצאים מתחת לאף)</a:t>
            </a:r>
          </a:p>
          <a:p>
            <a:pPr marL="633413" indent="-457200" algn="r" rtl="1">
              <a:lnSpc>
                <a:spcPct val="150000"/>
              </a:lnSpc>
              <a:buClr>
                <a:schemeClr val="accent6"/>
              </a:buClr>
              <a:buFont typeface="Wingdings" panose="05000000000000000000" pitchFamily="2" charset="2"/>
              <a:buChar char="ü"/>
            </a:pPr>
            <a:r>
              <a:rPr lang="he-IL" sz="3200" dirty="0" smtClean="0"/>
              <a:t>ברגע שנשבר קבעון פעם אחת, הפעמים הבאות קלות יותר.</a:t>
            </a:r>
          </a:p>
          <a:p>
            <a:pPr marL="633413" indent="-457200" algn="r" rtl="1">
              <a:lnSpc>
                <a:spcPct val="150000"/>
              </a:lnSpc>
              <a:buClr>
                <a:schemeClr val="accent6"/>
              </a:buClr>
              <a:buFont typeface="Wingdings" panose="05000000000000000000" pitchFamily="2" charset="2"/>
              <a:buChar char="ü"/>
            </a:pPr>
            <a:r>
              <a:rPr lang="he-IL" sz="3200" dirty="0" smtClean="0"/>
              <a:t>קל לזהות קיבעונות אצל אחרים.</a:t>
            </a:r>
          </a:p>
          <a:p>
            <a:pPr marL="633413" indent="-457200" algn="r" rtl="1">
              <a:lnSpc>
                <a:spcPct val="150000"/>
              </a:lnSpc>
              <a:buClr>
                <a:schemeClr val="accent6"/>
              </a:buClr>
              <a:buFont typeface="Wingdings" panose="05000000000000000000" pitchFamily="2" charset="2"/>
              <a:buChar char="ü"/>
            </a:pPr>
            <a:r>
              <a:rPr lang="he-IL" sz="3200" dirty="0" smtClean="0"/>
              <a:t>מודעות זה לא מספיק, צריך גם לעשות ולהתנסות. </a:t>
            </a:r>
            <a:endParaRPr lang="en-US" sz="3200" dirty="0"/>
          </a:p>
        </p:txBody>
      </p:sp>
      <p:sp>
        <p:nvSpPr>
          <p:cNvPr id="9" name="TextBox 8"/>
          <p:cNvSpPr txBox="1"/>
          <p:nvPr/>
        </p:nvSpPr>
        <p:spPr>
          <a:xfrm>
            <a:off x="572854" y="605480"/>
            <a:ext cx="8848569" cy="523220"/>
          </a:xfrm>
          <a:prstGeom prst="rect">
            <a:avLst/>
          </a:prstGeom>
          <a:noFill/>
        </p:spPr>
        <p:txBody>
          <a:bodyPr wrap="square" rtlCol="1">
            <a:spAutoFit/>
          </a:bodyPr>
          <a:lstStyle/>
          <a:p>
            <a:pPr algn="r"/>
            <a:r>
              <a:rPr lang="he-IL" sz="2800" b="1" dirty="0" smtClean="0">
                <a:solidFill>
                  <a:schemeClr val="bg1"/>
                </a:solidFill>
              </a:rPr>
              <a:t>לחשוב בתוך הקופסה - </a:t>
            </a:r>
            <a:r>
              <a:rPr lang="he-IL" b="1" dirty="0" smtClean="0">
                <a:solidFill>
                  <a:schemeClr val="bg1"/>
                </a:solidFill>
              </a:rPr>
              <a:t>יציאה </a:t>
            </a:r>
            <a:r>
              <a:rPr lang="he-IL" b="1" dirty="0">
                <a:solidFill>
                  <a:schemeClr val="bg1"/>
                </a:solidFill>
              </a:rPr>
              <a:t>מקיבעונות חשיבה</a:t>
            </a:r>
          </a:p>
        </p:txBody>
      </p:sp>
      <p:sp>
        <p:nvSpPr>
          <p:cNvPr id="10" name="TextBox 9"/>
          <p:cNvSpPr txBox="1"/>
          <p:nvPr/>
        </p:nvSpPr>
        <p:spPr>
          <a:xfrm>
            <a:off x="1770598" y="1249252"/>
            <a:ext cx="2887285" cy="461665"/>
          </a:xfrm>
          <a:prstGeom prst="rect">
            <a:avLst/>
          </a:prstGeom>
          <a:noFill/>
        </p:spPr>
        <p:txBody>
          <a:bodyPr wrap="square" rtlCol="1">
            <a:spAutoFit/>
          </a:bodyPr>
          <a:lstStyle/>
          <a:p>
            <a:r>
              <a:rPr lang="he-IL" sz="2400" b="1" dirty="0" smtClean="0">
                <a:solidFill>
                  <a:srgbClr val="FFFF00"/>
                </a:solidFill>
              </a:rPr>
              <a:t>סוגי קיבעונות חשיבה </a:t>
            </a:r>
            <a:endParaRPr lang="he-IL" sz="2400" b="1" dirty="0">
              <a:solidFill>
                <a:srgbClr val="FFFF00"/>
              </a:solidFill>
            </a:endParaRPr>
          </a:p>
        </p:txBody>
      </p:sp>
    </p:spTree>
    <p:extLst>
      <p:ext uri="{BB962C8B-B14F-4D97-AF65-F5344CB8AC3E}">
        <p14:creationId xmlns:p14="http://schemas.microsoft.com/office/powerpoint/2010/main" val="37200782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0437461" y="1138187"/>
            <a:ext cx="687739" cy="8061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8622" y="1413094"/>
            <a:ext cx="582528" cy="392715"/>
          </a:xfrm>
          <a:prstGeom prst="rect">
            <a:avLst/>
          </a:prstGeom>
        </p:spPr>
      </p:pic>
      <p:pic>
        <p:nvPicPr>
          <p:cNvPr id="8" name="תמונה 7"/>
          <p:cNvPicPr>
            <a:picLocks noChangeAspect="1"/>
          </p:cNvPicPr>
          <p:nvPr/>
        </p:nvPicPr>
        <p:blipFill>
          <a:blip r:embed="rId6"/>
          <a:stretch>
            <a:fillRect/>
          </a:stretch>
        </p:blipFill>
        <p:spPr>
          <a:xfrm>
            <a:off x="572854" y="605480"/>
            <a:ext cx="1136583" cy="1111548"/>
          </a:xfrm>
          <a:prstGeom prst="rect">
            <a:avLst/>
          </a:prstGeom>
        </p:spPr>
      </p:pic>
      <p:sp>
        <p:nvSpPr>
          <p:cNvPr id="10" name="TextBox 9"/>
          <p:cNvSpPr txBox="1"/>
          <p:nvPr/>
        </p:nvSpPr>
        <p:spPr>
          <a:xfrm>
            <a:off x="3891097" y="1609451"/>
            <a:ext cx="4837419" cy="461665"/>
          </a:xfrm>
          <a:prstGeom prst="rect">
            <a:avLst/>
          </a:prstGeom>
          <a:noFill/>
        </p:spPr>
        <p:txBody>
          <a:bodyPr wrap="square" rtlCol="1">
            <a:spAutoFit/>
          </a:bodyPr>
          <a:lstStyle/>
          <a:p>
            <a:r>
              <a:rPr lang="he-IL" sz="2400" b="1" dirty="0" smtClean="0">
                <a:solidFill>
                  <a:srgbClr val="FFFF00"/>
                </a:solidFill>
              </a:rPr>
              <a:t>האם גם אנו מקובעים בחשיבה?</a:t>
            </a:r>
            <a:endParaRPr lang="he-IL" sz="2400" b="1" dirty="0">
              <a:solidFill>
                <a:srgbClr val="FFFF00"/>
              </a:solidFill>
            </a:endParaRPr>
          </a:p>
        </p:txBody>
      </p:sp>
      <p:sp>
        <p:nvSpPr>
          <p:cNvPr id="16" name="TextBox 15"/>
          <p:cNvSpPr txBox="1"/>
          <p:nvPr/>
        </p:nvSpPr>
        <p:spPr>
          <a:xfrm>
            <a:off x="914704" y="513752"/>
            <a:ext cx="8848569" cy="523220"/>
          </a:xfrm>
          <a:prstGeom prst="rect">
            <a:avLst/>
          </a:prstGeom>
          <a:noFill/>
        </p:spPr>
        <p:txBody>
          <a:bodyPr wrap="square" rtlCol="1">
            <a:spAutoFit/>
          </a:bodyPr>
          <a:lstStyle/>
          <a:p>
            <a:pPr algn="r"/>
            <a:r>
              <a:rPr lang="he-IL" sz="2800" b="1" dirty="0" smtClean="0">
                <a:solidFill>
                  <a:schemeClr val="bg1"/>
                </a:solidFill>
              </a:rPr>
              <a:t>לחשוב בתוך הקופסה - </a:t>
            </a:r>
            <a:r>
              <a:rPr lang="he-IL" b="1" dirty="0" smtClean="0">
                <a:solidFill>
                  <a:schemeClr val="bg1"/>
                </a:solidFill>
              </a:rPr>
              <a:t>יציאה </a:t>
            </a:r>
            <a:r>
              <a:rPr lang="he-IL" b="1" dirty="0">
                <a:solidFill>
                  <a:schemeClr val="bg1"/>
                </a:solidFill>
              </a:rPr>
              <a:t>מקיבעונות חשיבה</a:t>
            </a:r>
          </a:p>
        </p:txBody>
      </p:sp>
      <p:pic>
        <p:nvPicPr>
          <p:cNvPr id="2" name="videoplayback">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3365235" y="2320290"/>
            <a:ext cx="5925312" cy="4443984"/>
          </a:xfrm>
          <a:prstGeom prst="rect">
            <a:avLst/>
          </a:prstGeom>
        </p:spPr>
      </p:pic>
      <p:sp>
        <p:nvSpPr>
          <p:cNvPr id="9" name="TextBox 8"/>
          <p:cNvSpPr txBox="1"/>
          <p:nvPr/>
        </p:nvSpPr>
        <p:spPr>
          <a:xfrm>
            <a:off x="-105574" y="2320290"/>
            <a:ext cx="2040556" cy="400110"/>
          </a:xfrm>
          <a:prstGeom prst="rect">
            <a:avLst/>
          </a:prstGeom>
          <a:noFill/>
        </p:spPr>
        <p:txBody>
          <a:bodyPr wrap="square" rtlCol="1">
            <a:spAutoFit/>
          </a:bodyPr>
          <a:lstStyle/>
          <a:p>
            <a:pPr algn="r" rtl="1"/>
            <a:r>
              <a:rPr lang="he-IL" sz="2000" b="1" dirty="0" smtClean="0"/>
              <a:t>הפכו דף 4</a:t>
            </a:r>
            <a:endParaRPr lang="he-IL" sz="2000" b="1" dirty="0"/>
          </a:p>
        </p:txBody>
      </p:sp>
    </p:spTree>
    <p:extLst>
      <p:ext uri="{BB962C8B-B14F-4D97-AF65-F5344CB8AC3E}">
        <p14:creationId xmlns:p14="http://schemas.microsoft.com/office/powerpoint/2010/main" val="33258760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91764" y="1574976"/>
            <a:ext cx="1767209" cy="461665"/>
          </a:xfrm>
          <a:prstGeom prst="rect">
            <a:avLst/>
          </a:prstGeom>
          <a:noFill/>
        </p:spPr>
        <p:txBody>
          <a:bodyPr wrap="square" rtlCol="1">
            <a:spAutoFit/>
          </a:bodyPr>
          <a:lstStyle/>
          <a:p>
            <a:pPr algn="r"/>
            <a:r>
              <a:rPr lang="he-IL" sz="2400" b="1" dirty="0" smtClean="0">
                <a:solidFill>
                  <a:srgbClr val="FFFF00"/>
                </a:solidFill>
              </a:rPr>
              <a:t>חדשנות</a:t>
            </a:r>
            <a:r>
              <a:rPr lang="he-IL" sz="2400" b="1" dirty="0" smtClean="0">
                <a:solidFill>
                  <a:schemeClr val="bg1"/>
                </a:solidFill>
              </a:rPr>
              <a:t> </a:t>
            </a:r>
            <a:endParaRPr lang="he-IL" sz="2400" b="1" dirty="0">
              <a:solidFill>
                <a:schemeClr val="bg1"/>
              </a:solidFill>
            </a:endParaRPr>
          </a:p>
        </p:txBody>
      </p:sp>
      <p:sp>
        <p:nvSpPr>
          <p:cNvPr id="6" name="מלבן 5"/>
          <p:cNvSpPr/>
          <p:nvPr/>
        </p:nvSpPr>
        <p:spPr>
          <a:xfrm>
            <a:off x="10437461" y="1138187"/>
            <a:ext cx="687739" cy="8061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622" y="1413094"/>
            <a:ext cx="582528" cy="392715"/>
          </a:xfrm>
          <a:prstGeom prst="rect">
            <a:avLst/>
          </a:prstGeom>
        </p:spPr>
      </p:pic>
      <p:pic>
        <p:nvPicPr>
          <p:cNvPr id="8" name="תמונה 7"/>
          <p:cNvPicPr>
            <a:picLocks noChangeAspect="1"/>
          </p:cNvPicPr>
          <p:nvPr/>
        </p:nvPicPr>
        <p:blipFill>
          <a:blip r:embed="rId4"/>
          <a:stretch>
            <a:fillRect/>
          </a:stretch>
        </p:blipFill>
        <p:spPr>
          <a:xfrm>
            <a:off x="572854" y="605480"/>
            <a:ext cx="1136583" cy="1111548"/>
          </a:xfrm>
          <a:prstGeom prst="rect">
            <a:avLst/>
          </a:prstGeom>
        </p:spPr>
      </p:pic>
      <p:sp>
        <p:nvSpPr>
          <p:cNvPr id="11" name="מלבן 10"/>
          <p:cNvSpPr/>
          <p:nvPr/>
        </p:nvSpPr>
        <p:spPr>
          <a:xfrm>
            <a:off x="2274848" y="2651246"/>
            <a:ext cx="8318809" cy="4154984"/>
          </a:xfrm>
          <a:prstGeom prst="rect">
            <a:avLst/>
          </a:prstGeom>
        </p:spPr>
        <p:txBody>
          <a:bodyPr wrap="square">
            <a:spAutoFit/>
          </a:bodyPr>
          <a:lstStyle/>
          <a:p>
            <a:pPr marL="342900" indent="-342900" algn="r" rtl="1">
              <a:buFont typeface="Arial" panose="020B0604020202020204" pitchFamily="34" charset="0"/>
              <a:buChar char="•"/>
            </a:pPr>
            <a:r>
              <a:rPr lang="he-IL" altLang="he-IL" sz="3200" b="1" dirty="0" smtClean="0"/>
              <a:t>על פי הגישה המסורתית יצירתיות אינה מובנית ואינה כפופה לתבניות  או לחוקים – לחשוב מחוץ לקופסה.</a:t>
            </a:r>
          </a:p>
          <a:p>
            <a:pPr marL="342900" indent="-342900" algn="r" rtl="1">
              <a:buFont typeface="Arial" panose="020B0604020202020204" pitchFamily="34" charset="0"/>
              <a:buChar char="•"/>
            </a:pPr>
            <a:endParaRPr lang="he-IL" altLang="he-IL" sz="3200" b="1" dirty="0"/>
          </a:p>
          <a:p>
            <a:pPr marL="342900" indent="-342900" algn="r" rtl="1">
              <a:buFont typeface="Arial" panose="020B0604020202020204" pitchFamily="34" charset="0"/>
              <a:buChar char="•"/>
            </a:pPr>
            <a:r>
              <a:rPr lang="he-IL" altLang="he-IL" sz="3200" b="1" dirty="0" smtClean="0"/>
              <a:t>נקודת המוצא: בעיה – סיעור מוחות - פתרון</a:t>
            </a:r>
          </a:p>
          <a:p>
            <a:pPr marL="342900" indent="-342900" algn="r" rtl="1">
              <a:buFont typeface="Arial" panose="020B0604020202020204" pitchFamily="34" charset="0"/>
              <a:buChar char="•"/>
            </a:pPr>
            <a:endParaRPr lang="he-IL" altLang="he-IL" sz="3200" b="1" dirty="0"/>
          </a:p>
          <a:p>
            <a:pPr algn="r" rtl="1"/>
            <a:r>
              <a:rPr lang="he-IL" altLang="he-IL" sz="4000" b="1" dirty="0" smtClean="0">
                <a:solidFill>
                  <a:schemeClr val="accent1"/>
                </a:solidFill>
              </a:rPr>
              <a:t>אז זהו שלא .... </a:t>
            </a:r>
          </a:p>
          <a:p>
            <a:pPr marL="342900" indent="-342900" algn="r" rtl="1">
              <a:buFont typeface="Arial" panose="020B0604020202020204" pitchFamily="34" charset="0"/>
              <a:buChar char="•"/>
            </a:pPr>
            <a:endParaRPr lang="he-IL" altLang="he-IL" sz="3200" b="1" dirty="0"/>
          </a:p>
        </p:txBody>
      </p:sp>
      <p:sp>
        <p:nvSpPr>
          <p:cNvPr id="9" name="TextBox 8"/>
          <p:cNvSpPr txBox="1"/>
          <p:nvPr/>
        </p:nvSpPr>
        <p:spPr>
          <a:xfrm>
            <a:off x="572854" y="605480"/>
            <a:ext cx="8848569" cy="523220"/>
          </a:xfrm>
          <a:prstGeom prst="rect">
            <a:avLst/>
          </a:prstGeom>
          <a:noFill/>
        </p:spPr>
        <p:txBody>
          <a:bodyPr wrap="square" rtlCol="1">
            <a:spAutoFit/>
          </a:bodyPr>
          <a:lstStyle/>
          <a:p>
            <a:pPr algn="r"/>
            <a:r>
              <a:rPr lang="he-IL" sz="2800" b="1" dirty="0" smtClean="0">
                <a:solidFill>
                  <a:schemeClr val="bg1"/>
                </a:solidFill>
              </a:rPr>
              <a:t>לחשוב בתוך הקופסה - </a:t>
            </a:r>
            <a:r>
              <a:rPr lang="he-IL" b="1" dirty="0" smtClean="0">
                <a:solidFill>
                  <a:schemeClr val="bg1"/>
                </a:solidFill>
              </a:rPr>
              <a:t>יציאה </a:t>
            </a:r>
            <a:r>
              <a:rPr lang="he-IL" b="1" dirty="0">
                <a:solidFill>
                  <a:schemeClr val="bg1"/>
                </a:solidFill>
              </a:rPr>
              <a:t>מקיבעונות חשיבה</a:t>
            </a:r>
          </a:p>
        </p:txBody>
      </p:sp>
    </p:spTree>
    <p:extLst>
      <p:ext uri="{BB962C8B-B14F-4D97-AF65-F5344CB8AC3E}">
        <p14:creationId xmlns:p14="http://schemas.microsoft.com/office/powerpoint/2010/main" val="464838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9165" y="564852"/>
            <a:ext cx="8848569" cy="1200329"/>
          </a:xfrm>
          <a:prstGeom prst="rect">
            <a:avLst/>
          </a:prstGeom>
          <a:noFill/>
        </p:spPr>
        <p:txBody>
          <a:bodyPr wrap="square" rtlCol="1">
            <a:spAutoFit/>
          </a:bodyPr>
          <a:lstStyle/>
          <a:p>
            <a:pPr algn="r" rtl="1"/>
            <a:r>
              <a:rPr lang="he-IL" sz="4800" b="1" dirty="0" smtClean="0">
                <a:solidFill>
                  <a:schemeClr val="bg1"/>
                </a:solidFill>
              </a:rPr>
              <a:t> חשיבה </a:t>
            </a:r>
            <a:r>
              <a:rPr lang="he-IL" sz="4800" b="1" dirty="0" err="1">
                <a:solidFill>
                  <a:schemeClr val="bg1"/>
                </a:solidFill>
              </a:rPr>
              <a:t>המצאתית</a:t>
            </a:r>
            <a:r>
              <a:rPr lang="he-IL" sz="4800" b="1" dirty="0">
                <a:solidFill>
                  <a:schemeClr val="bg1"/>
                </a:solidFill>
              </a:rPr>
              <a:t> </a:t>
            </a:r>
            <a:r>
              <a:rPr lang="he-IL" sz="4800" b="1" dirty="0" smtClean="0">
                <a:solidFill>
                  <a:schemeClr val="bg1"/>
                </a:solidFill>
              </a:rPr>
              <a:t>שיטתית </a:t>
            </a:r>
            <a:r>
              <a:rPr lang="en-US" sz="4800" b="1" dirty="0" smtClean="0">
                <a:solidFill>
                  <a:schemeClr val="bg1"/>
                </a:solidFill>
              </a:rPr>
              <a:t>SIT) </a:t>
            </a:r>
            <a:r>
              <a:rPr lang="he-IL" sz="4800" b="1" dirty="0" smtClean="0">
                <a:solidFill>
                  <a:schemeClr val="bg1"/>
                </a:solidFill>
              </a:rPr>
              <a:t> </a:t>
            </a:r>
          </a:p>
          <a:p>
            <a:pPr algn="r"/>
            <a:r>
              <a:rPr lang="he-IL" sz="2400" b="1" dirty="0" smtClean="0">
                <a:solidFill>
                  <a:schemeClr val="bg1"/>
                </a:solidFill>
              </a:rPr>
              <a:t>יציאה </a:t>
            </a:r>
            <a:r>
              <a:rPr lang="he-IL" sz="2400" b="1" dirty="0">
                <a:solidFill>
                  <a:schemeClr val="bg1"/>
                </a:solidFill>
              </a:rPr>
              <a:t>מקיבעונות חשיבה</a:t>
            </a:r>
          </a:p>
        </p:txBody>
      </p:sp>
      <p:sp>
        <p:nvSpPr>
          <p:cNvPr id="6" name="מלבן 5"/>
          <p:cNvSpPr/>
          <p:nvPr/>
        </p:nvSpPr>
        <p:spPr>
          <a:xfrm>
            <a:off x="10437461" y="1138187"/>
            <a:ext cx="687739" cy="8061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622" y="1413094"/>
            <a:ext cx="582528" cy="392715"/>
          </a:xfrm>
          <a:prstGeom prst="rect">
            <a:avLst/>
          </a:prstGeom>
        </p:spPr>
      </p:pic>
      <p:pic>
        <p:nvPicPr>
          <p:cNvPr id="8" name="תמונה 7"/>
          <p:cNvPicPr>
            <a:picLocks noChangeAspect="1"/>
          </p:cNvPicPr>
          <p:nvPr/>
        </p:nvPicPr>
        <p:blipFill>
          <a:blip r:embed="rId4"/>
          <a:stretch>
            <a:fillRect/>
          </a:stretch>
        </p:blipFill>
        <p:spPr>
          <a:xfrm>
            <a:off x="572854" y="605480"/>
            <a:ext cx="1136583" cy="1111548"/>
          </a:xfrm>
          <a:prstGeom prst="rect">
            <a:avLst/>
          </a:prstGeom>
        </p:spPr>
      </p:pic>
      <p:sp>
        <p:nvSpPr>
          <p:cNvPr id="11" name="מלבן 10"/>
          <p:cNvSpPr/>
          <p:nvPr/>
        </p:nvSpPr>
        <p:spPr>
          <a:xfrm>
            <a:off x="383947" y="1765181"/>
            <a:ext cx="11165686" cy="4524315"/>
          </a:xfrm>
          <a:prstGeom prst="rect">
            <a:avLst/>
          </a:prstGeom>
        </p:spPr>
        <p:txBody>
          <a:bodyPr wrap="square">
            <a:spAutoFit/>
          </a:bodyPr>
          <a:lstStyle/>
          <a:p>
            <a:pPr algn="r" rtl="1"/>
            <a:endParaRPr lang="he-IL" altLang="he-IL" sz="2400" b="1" dirty="0" smtClean="0"/>
          </a:p>
          <a:p>
            <a:pPr algn="r" rtl="1"/>
            <a:r>
              <a:rPr lang="he-IL" altLang="he-IL" sz="2400" b="1" i="1" dirty="0" smtClean="0"/>
              <a:t>השיטה היא הפוכה!  </a:t>
            </a:r>
          </a:p>
          <a:p>
            <a:pPr algn="r" rtl="1"/>
            <a:endParaRPr lang="he-IL" altLang="he-IL" sz="2400" b="1" i="1" dirty="0" smtClean="0"/>
          </a:p>
          <a:p>
            <a:pPr marL="342900" indent="-342900" algn="r" rtl="1">
              <a:lnSpc>
                <a:spcPct val="150000"/>
              </a:lnSpc>
              <a:buFont typeface="Wingdings" panose="05000000000000000000" pitchFamily="2" charset="2"/>
              <a:buChar char="Ø"/>
            </a:pPr>
            <a:r>
              <a:rPr lang="he-IL" altLang="he-IL" sz="2400" b="1" dirty="0" smtClean="0"/>
              <a:t>המטרה להשתחרר מקיבעונות חשיבה!</a:t>
            </a:r>
          </a:p>
          <a:p>
            <a:pPr marL="342900" indent="-342900" algn="r" rtl="1">
              <a:lnSpc>
                <a:spcPct val="150000"/>
              </a:lnSpc>
              <a:buFont typeface="Wingdings" panose="05000000000000000000" pitchFamily="2" charset="2"/>
              <a:buChar char="Ø"/>
            </a:pPr>
            <a:r>
              <a:rPr lang="he-IL" altLang="he-IL" sz="2400" b="1" dirty="0" smtClean="0"/>
              <a:t>חדשנות וחדשנות טובה ומהירה מתרחשת דווקא כשאנחנו עובדים בתוך העולם המוכר לנו </a:t>
            </a:r>
            <a:r>
              <a:rPr lang="he-IL" altLang="he-IL" sz="3200" b="1" dirty="0" smtClean="0">
                <a:solidFill>
                  <a:schemeClr val="accent1"/>
                </a:solidFill>
              </a:rPr>
              <a:t>בתוך הקופסה-הביטו פנימה  </a:t>
            </a:r>
            <a:r>
              <a:rPr lang="he-IL" altLang="he-IL" sz="2400" b="1" dirty="0" smtClean="0"/>
              <a:t>תוך שימוש בתבניות חשיבה מסודרות.</a:t>
            </a:r>
          </a:p>
          <a:p>
            <a:pPr marL="342900" indent="-342900" algn="r" rtl="1">
              <a:lnSpc>
                <a:spcPct val="150000"/>
              </a:lnSpc>
              <a:buFont typeface="Wingdings" panose="05000000000000000000" pitchFamily="2" charset="2"/>
              <a:buChar char="Ø"/>
            </a:pPr>
            <a:r>
              <a:rPr lang="he-IL" altLang="he-IL" sz="2400" b="1" dirty="0" smtClean="0"/>
              <a:t>חשיבה בתוך הקופסה מקצרת את הזמן ומעלה את הסיכוי למצוא פתרון מהיר וטוב </a:t>
            </a:r>
            <a:endParaRPr lang="he-IL" altLang="he-IL" sz="2400" b="1" dirty="0"/>
          </a:p>
          <a:p>
            <a:pPr marL="342900" indent="-342900" algn="r" rtl="1">
              <a:lnSpc>
                <a:spcPct val="150000"/>
              </a:lnSpc>
              <a:buFont typeface="Wingdings" panose="05000000000000000000" pitchFamily="2" charset="2"/>
              <a:buChar char="Ø"/>
            </a:pPr>
            <a:r>
              <a:rPr lang="he-IL" altLang="he-IL" sz="2400" b="1" dirty="0" smtClean="0"/>
              <a:t>רוב המוצרים החדשים היצירתיים והמצליחים הם  תולדה של לא יותר משמונה תבניות.</a:t>
            </a:r>
          </a:p>
          <a:p>
            <a:pPr marL="342900" indent="-342900" algn="r" rtl="1">
              <a:buFont typeface="Wingdings" panose="05000000000000000000" pitchFamily="2" charset="2"/>
              <a:buChar char="Ø"/>
            </a:pPr>
            <a:r>
              <a:rPr lang="he-IL" altLang="he-IL" sz="2400" b="1" dirty="0"/>
              <a:t>לעיתים קרובות הפתרון </a:t>
            </a:r>
            <a:r>
              <a:rPr lang="he-IL" altLang="he-IL" sz="2400" b="1" dirty="0" err="1" smtClean="0"/>
              <a:t>ההמצאתי</a:t>
            </a:r>
            <a:r>
              <a:rPr lang="he-IL" altLang="he-IL" sz="2400" b="1" dirty="0" smtClean="0"/>
              <a:t> בתוך הקופסה</a:t>
            </a:r>
            <a:endParaRPr lang="he-IL" altLang="he-IL" sz="2400" b="1" dirty="0"/>
          </a:p>
        </p:txBody>
      </p:sp>
      <p:sp>
        <p:nvSpPr>
          <p:cNvPr id="9" name="TextBox 8"/>
          <p:cNvSpPr txBox="1"/>
          <p:nvPr/>
        </p:nvSpPr>
        <p:spPr>
          <a:xfrm>
            <a:off x="-253466" y="2192120"/>
            <a:ext cx="2040556" cy="400110"/>
          </a:xfrm>
          <a:prstGeom prst="rect">
            <a:avLst/>
          </a:prstGeom>
          <a:noFill/>
        </p:spPr>
        <p:txBody>
          <a:bodyPr wrap="square" rtlCol="1">
            <a:spAutoFit/>
          </a:bodyPr>
          <a:lstStyle/>
          <a:p>
            <a:pPr algn="r" rtl="1"/>
            <a:r>
              <a:rPr lang="he-IL" sz="2000" b="1" dirty="0" smtClean="0"/>
              <a:t>הפכו דף 5</a:t>
            </a:r>
            <a:endParaRPr lang="he-IL" sz="2000" b="1" dirty="0"/>
          </a:p>
        </p:txBody>
      </p:sp>
    </p:spTree>
    <p:extLst>
      <p:ext uri="{BB962C8B-B14F-4D97-AF65-F5344CB8AC3E}">
        <p14:creationId xmlns:p14="http://schemas.microsoft.com/office/powerpoint/2010/main" val="42159561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0437461" y="1138187"/>
            <a:ext cx="687739" cy="8061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622" y="1413094"/>
            <a:ext cx="582528" cy="392715"/>
          </a:xfrm>
          <a:prstGeom prst="rect">
            <a:avLst/>
          </a:prstGeom>
        </p:spPr>
      </p:pic>
      <p:pic>
        <p:nvPicPr>
          <p:cNvPr id="8" name="תמונה 7"/>
          <p:cNvPicPr>
            <a:picLocks noChangeAspect="1"/>
          </p:cNvPicPr>
          <p:nvPr/>
        </p:nvPicPr>
        <p:blipFill>
          <a:blip r:embed="rId4"/>
          <a:stretch>
            <a:fillRect/>
          </a:stretch>
        </p:blipFill>
        <p:spPr>
          <a:xfrm>
            <a:off x="572854" y="605480"/>
            <a:ext cx="1136583" cy="1111548"/>
          </a:xfrm>
          <a:prstGeom prst="rect">
            <a:avLst/>
          </a:prstGeom>
        </p:spPr>
      </p:pic>
      <p:pic>
        <p:nvPicPr>
          <p:cNvPr id="3" name="תמונה 2"/>
          <p:cNvPicPr>
            <a:picLocks noChangeAspect="1"/>
          </p:cNvPicPr>
          <p:nvPr/>
        </p:nvPicPr>
        <p:blipFill>
          <a:blip r:embed="rId5"/>
          <a:stretch>
            <a:fillRect/>
          </a:stretch>
        </p:blipFill>
        <p:spPr>
          <a:xfrm>
            <a:off x="694121" y="2641807"/>
            <a:ext cx="1519195" cy="2073068"/>
          </a:xfrm>
          <a:prstGeom prst="rect">
            <a:avLst/>
          </a:prstGeom>
        </p:spPr>
      </p:pic>
      <p:pic>
        <p:nvPicPr>
          <p:cNvPr id="4" name="תמונה 3"/>
          <p:cNvPicPr>
            <a:picLocks noChangeAspect="1"/>
          </p:cNvPicPr>
          <p:nvPr/>
        </p:nvPicPr>
        <p:blipFill>
          <a:blip r:embed="rId6"/>
          <a:stretch>
            <a:fillRect/>
          </a:stretch>
        </p:blipFill>
        <p:spPr>
          <a:xfrm>
            <a:off x="2485674" y="2379545"/>
            <a:ext cx="3432788" cy="2356083"/>
          </a:xfrm>
          <a:prstGeom prst="rect">
            <a:avLst/>
          </a:prstGeom>
        </p:spPr>
      </p:pic>
      <p:pic>
        <p:nvPicPr>
          <p:cNvPr id="9" name="תמונה 8"/>
          <p:cNvPicPr>
            <a:picLocks noChangeAspect="1"/>
          </p:cNvPicPr>
          <p:nvPr/>
        </p:nvPicPr>
        <p:blipFill rotWithShape="1">
          <a:blip r:embed="rId7"/>
          <a:srcRect l="13321" r="9016"/>
          <a:stretch/>
        </p:blipFill>
        <p:spPr>
          <a:xfrm>
            <a:off x="6102416" y="2674019"/>
            <a:ext cx="2868329" cy="2068227"/>
          </a:xfrm>
          <a:prstGeom prst="rect">
            <a:avLst/>
          </a:prstGeom>
        </p:spPr>
      </p:pic>
      <p:pic>
        <p:nvPicPr>
          <p:cNvPr id="10" name="תמונה 9"/>
          <p:cNvPicPr>
            <a:picLocks noChangeAspect="1"/>
          </p:cNvPicPr>
          <p:nvPr/>
        </p:nvPicPr>
        <p:blipFill rotWithShape="1">
          <a:blip r:embed="rId8"/>
          <a:srcRect l="18553" r="20192"/>
          <a:stretch/>
        </p:blipFill>
        <p:spPr>
          <a:xfrm>
            <a:off x="9012922" y="2561522"/>
            <a:ext cx="1880310" cy="2299235"/>
          </a:xfrm>
          <a:prstGeom prst="rect">
            <a:avLst/>
          </a:prstGeom>
        </p:spPr>
      </p:pic>
      <p:pic>
        <p:nvPicPr>
          <p:cNvPr id="16" name="תמונה 15"/>
          <p:cNvPicPr>
            <a:picLocks noChangeAspect="1"/>
          </p:cNvPicPr>
          <p:nvPr/>
        </p:nvPicPr>
        <p:blipFill>
          <a:blip r:embed="rId9"/>
          <a:stretch>
            <a:fillRect/>
          </a:stretch>
        </p:blipFill>
        <p:spPr>
          <a:xfrm>
            <a:off x="278835" y="4714875"/>
            <a:ext cx="2143125" cy="2143125"/>
          </a:xfrm>
          <a:prstGeom prst="rect">
            <a:avLst/>
          </a:prstGeom>
        </p:spPr>
      </p:pic>
      <p:pic>
        <p:nvPicPr>
          <p:cNvPr id="17" name="תמונה 16"/>
          <p:cNvPicPr>
            <a:picLocks noChangeAspect="1"/>
          </p:cNvPicPr>
          <p:nvPr/>
        </p:nvPicPr>
        <p:blipFill>
          <a:blip r:embed="rId10"/>
          <a:stretch>
            <a:fillRect/>
          </a:stretch>
        </p:blipFill>
        <p:spPr>
          <a:xfrm>
            <a:off x="2732678" y="4986336"/>
            <a:ext cx="3099156" cy="1735527"/>
          </a:xfrm>
          <a:prstGeom prst="rect">
            <a:avLst/>
          </a:prstGeom>
        </p:spPr>
      </p:pic>
      <p:sp>
        <p:nvSpPr>
          <p:cNvPr id="18" name="TextBox 17"/>
          <p:cNvSpPr txBox="1"/>
          <p:nvPr/>
        </p:nvSpPr>
        <p:spPr>
          <a:xfrm>
            <a:off x="4117326" y="5854099"/>
            <a:ext cx="1714508" cy="369332"/>
          </a:xfrm>
          <a:prstGeom prst="rect">
            <a:avLst/>
          </a:prstGeom>
          <a:noFill/>
        </p:spPr>
        <p:txBody>
          <a:bodyPr wrap="square" rtlCol="1">
            <a:spAutoFit/>
          </a:bodyPr>
          <a:lstStyle/>
          <a:p>
            <a:pPr algn="r"/>
            <a:r>
              <a:rPr lang="he-IL" b="1" dirty="0" smtClean="0">
                <a:solidFill>
                  <a:schemeClr val="bg1"/>
                </a:solidFill>
              </a:rPr>
              <a:t>צמיג בלי </a:t>
            </a:r>
            <a:r>
              <a:rPr lang="he-IL" b="1" dirty="0" err="1" smtClean="0">
                <a:solidFill>
                  <a:schemeClr val="bg1"/>
                </a:solidFill>
              </a:rPr>
              <a:t>פאנצ'ר</a:t>
            </a:r>
            <a:endParaRPr lang="he-IL" b="1" dirty="0">
              <a:solidFill>
                <a:schemeClr val="bg1"/>
              </a:solidFill>
            </a:endParaRPr>
          </a:p>
        </p:txBody>
      </p:sp>
      <p:pic>
        <p:nvPicPr>
          <p:cNvPr id="19" name="תמונה 18"/>
          <p:cNvPicPr>
            <a:picLocks noChangeAspect="1"/>
          </p:cNvPicPr>
          <p:nvPr/>
        </p:nvPicPr>
        <p:blipFill>
          <a:blip r:embed="rId11"/>
          <a:stretch>
            <a:fillRect/>
          </a:stretch>
        </p:blipFill>
        <p:spPr>
          <a:xfrm>
            <a:off x="6227428" y="4900873"/>
            <a:ext cx="2097466" cy="2097466"/>
          </a:xfrm>
          <a:prstGeom prst="rect">
            <a:avLst/>
          </a:prstGeom>
        </p:spPr>
      </p:pic>
      <p:pic>
        <p:nvPicPr>
          <p:cNvPr id="20" name="תמונה 19"/>
          <p:cNvPicPr>
            <a:picLocks noChangeAspect="1"/>
          </p:cNvPicPr>
          <p:nvPr/>
        </p:nvPicPr>
        <p:blipFill>
          <a:blip r:embed="rId12"/>
          <a:stretch>
            <a:fillRect/>
          </a:stretch>
        </p:blipFill>
        <p:spPr>
          <a:xfrm>
            <a:off x="8720489" y="5189525"/>
            <a:ext cx="2029496" cy="1520163"/>
          </a:xfrm>
          <a:prstGeom prst="rect">
            <a:avLst/>
          </a:prstGeom>
        </p:spPr>
      </p:pic>
      <p:sp>
        <p:nvSpPr>
          <p:cNvPr id="22" name="TextBox 21"/>
          <p:cNvSpPr txBox="1"/>
          <p:nvPr/>
        </p:nvSpPr>
        <p:spPr>
          <a:xfrm>
            <a:off x="1453719" y="494432"/>
            <a:ext cx="8848569" cy="523220"/>
          </a:xfrm>
          <a:prstGeom prst="rect">
            <a:avLst/>
          </a:prstGeom>
          <a:noFill/>
        </p:spPr>
        <p:txBody>
          <a:bodyPr wrap="square" rtlCol="1">
            <a:spAutoFit/>
          </a:bodyPr>
          <a:lstStyle/>
          <a:p>
            <a:pPr algn="r"/>
            <a:r>
              <a:rPr lang="he-IL" sz="2800" b="1" dirty="0" smtClean="0">
                <a:solidFill>
                  <a:schemeClr val="bg1"/>
                </a:solidFill>
              </a:rPr>
              <a:t>לחשוב בתוך הקופסה - </a:t>
            </a:r>
            <a:r>
              <a:rPr lang="he-IL" b="1" dirty="0" smtClean="0">
                <a:solidFill>
                  <a:schemeClr val="bg1"/>
                </a:solidFill>
              </a:rPr>
              <a:t>יציאה </a:t>
            </a:r>
            <a:r>
              <a:rPr lang="he-IL" b="1" dirty="0">
                <a:solidFill>
                  <a:schemeClr val="bg1"/>
                </a:solidFill>
              </a:rPr>
              <a:t>מקיבעונות חשיבה</a:t>
            </a:r>
          </a:p>
        </p:txBody>
      </p:sp>
      <p:sp>
        <p:nvSpPr>
          <p:cNvPr id="21" name="TextBox 20"/>
          <p:cNvSpPr txBox="1"/>
          <p:nvPr/>
        </p:nvSpPr>
        <p:spPr>
          <a:xfrm>
            <a:off x="3484345" y="1413094"/>
            <a:ext cx="5236144" cy="646331"/>
          </a:xfrm>
          <a:prstGeom prst="rect">
            <a:avLst/>
          </a:prstGeom>
          <a:noFill/>
        </p:spPr>
        <p:txBody>
          <a:bodyPr wrap="square" rtlCol="1">
            <a:spAutoFit/>
          </a:bodyPr>
          <a:lstStyle/>
          <a:p>
            <a:pPr algn="r"/>
            <a:r>
              <a:rPr lang="he-IL" sz="3600" b="1" dirty="0" smtClean="0">
                <a:solidFill>
                  <a:srgbClr val="FFFF00"/>
                </a:solidFill>
              </a:rPr>
              <a:t>מה משותף לכולם ?</a:t>
            </a:r>
            <a:endParaRPr lang="he-IL" sz="3600" b="1" dirty="0">
              <a:solidFill>
                <a:srgbClr val="FFFF00"/>
              </a:solidFill>
            </a:endParaRPr>
          </a:p>
        </p:txBody>
      </p:sp>
      <p:sp>
        <p:nvSpPr>
          <p:cNvPr id="23" name="מלבן 22"/>
          <p:cNvSpPr/>
          <p:nvPr/>
        </p:nvSpPr>
        <p:spPr>
          <a:xfrm>
            <a:off x="9728999" y="1164292"/>
            <a:ext cx="664413" cy="780342"/>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rtl="1">
              <a:lnSpc>
                <a:spcPct val="107000"/>
              </a:lnSpc>
              <a:spcAft>
                <a:spcPts val="800"/>
              </a:spcAft>
            </a:pPr>
            <a:r>
              <a:rPr lang="he-IL" sz="4400" b="1" dirty="0" smtClean="0">
                <a:solidFill>
                  <a:schemeClr val="accent2">
                    <a:lumMod val="75000"/>
                  </a:schemeClr>
                </a:solidFill>
                <a:latin typeface="Calibri" panose="020F0502020204030204" pitchFamily="34" charset="0"/>
                <a:ea typeface="Calibri" panose="020F0502020204030204" pitchFamily="34" charset="0"/>
              </a:rPr>
              <a:t>1</a:t>
            </a:r>
            <a:endParaRPr lang="en-US" sz="4400" b="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172270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סרטון שפע  יששכר</a:t>
            </a:r>
            <a:endParaRPr lang="he-IL" dirty="0"/>
          </a:p>
        </p:txBody>
      </p:sp>
      <p:sp>
        <p:nvSpPr>
          <p:cNvPr id="4" name="מלבן 3"/>
          <p:cNvSpPr/>
          <p:nvPr/>
        </p:nvSpPr>
        <p:spPr>
          <a:xfrm>
            <a:off x="835469" y="6305805"/>
            <a:ext cx="6115777" cy="369332"/>
          </a:xfrm>
          <a:prstGeom prst="rect">
            <a:avLst/>
          </a:prstGeom>
        </p:spPr>
        <p:txBody>
          <a:bodyPr wrap="none">
            <a:spAutoFit/>
          </a:bodyPr>
          <a:lstStyle/>
          <a:p>
            <a:r>
              <a:rPr lang="he-IL" dirty="0"/>
              <a:t>https://www.youtube.com/watch?v=ZEwocGHzpWA</a:t>
            </a:r>
          </a:p>
        </p:txBody>
      </p:sp>
      <p:sp>
        <p:nvSpPr>
          <p:cNvPr id="5" name="TextBox 4"/>
          <p:cNvSpPr txBox="1"/>
          <p:nvPr/>
        </p:nvSpPr>
        <p:spPr>
          <a:xfrm>
            <a:off x="894193" y="5936473"/>
            <a:ext cx="2136968" cy="369332"/>
          </a:xfrm>
          <a:prstGeom prst="rect">
            <a:avLst/>
          </a:prstGeom>
          <a:noFill/>
        </p:spPr>
        <p:txBody>
          <a:bodyPr wrap="square" rtlCol="1">
            <a:spAutoFit/>
          </a:bodyPr>
          <a:lstStyle/>
          <a:p>
            <a:r>
              <a:rPr lang="he-IL" dirty="0" smtClean="0"/>
              <a:t>סיינפלד</a:t>
            </a:r>
            <a:endParaRPr lang="he-IL" dirty="0"/>
          </a:p>
        </p:txBody>
      </p:sp>
      <p:sp>
        <p:nvSpPr>
          <p:cNvPr id="3" name="לחצן פעולה: סרט 2">
            <a:hlinkClick r:id="rId3" action="ppaction://hlinkfile" highlightClick="1"/>
          </p:cNvPr>
          <p:cNvSpPr/>
          <p:nvPr/>
        </p:nvSpPr>
        <p:spPr>
          <a:xfrm>
            <a:off x="4501273" y="3061472"/>
            <a:ext cx="1904579" cy="11771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9095083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0437461" y="1138187"/>
            <a:ext cx="687739" cy="8061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622" y="1413094"/>
            <a:ext cx="582528" cy="392715"/>
          </a:xfrm>
          <a:prstGeom prst="rect">
            <a:avLst/>
          </a:prstGeom>
        </p:spPr>
      </p:pic>
      <p:pic>
        <p:nvPicPr>
          <p:cNvPr id="8" name="תמונה 7"/>
          <p:cNvPicPr>
            <a:picLocks noChangeAspect="1"/>
          </p:cNvPicPr>
          <p:nvPr/>
        </p:nvPicPr>
        <p:blipFill>
          <a:blip r:embed="rId4"/>
          <a:stretch>
            <a:fillRect/>
          </a:stretch>
        </p:blipFill>
        <p:spPr>
          <a:xfrm>
            <a:off x="572854" y="605480"/>
            <a:ext cx="1136583" cy="1111548"/>
          </a:xfrm>
          <a:prstGeom prst="rect">
            <a:avLst/>
          </a:prstGeom>
        </p:spPr>
      </p:pic>
      <p:sp>
        <p:nvSpPr>
          <p:cNvPr id="16" name="מלבן 15"/>
          <p:cNvSpPr/>
          <p:nvPr/>
        </p:nvSpPr>
        <p:spPr>
          <a:xfrm>
            <a:off x="6985590" y="1402489"/>
            <a:ext cx="2682247" cy="553357"/>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r" rtl="1">
              <a:lnSpc>
                <a:spcPct val="107000"/>
              </a:lnSpc>
              <a:spcAft>
                <a:spcPts val="800"/>
              </a:spcAft>
            </a:pPr>
            <a:r>
              <a:rPr lang="he-IL" sz="2800" b="1" dirty="0" smtClean="0">
                <a:solidFill>
                  <a:schemeClr val="accent2">
                    <a:lumMod val="75000"/>
                  </a:schemeClr>
                </a:solidFill>
                <a:latin typeface="Calibri" panose="020F0502020204030204" pitchFamily="34" charset="0"/>
                <a:ea typeface="Calibri" panose="020F0502020204030204" pitchFamily="34" charset="0"/>
              </a:rPr>
              <a:t>טכניקת ההחסרה</a:t>
            </a:r>
            <a:endParaRPr lang="en-US" sz="2800" b="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3" name="TextBox 2"/>
          <p:cNvSpPr txBox="1"/>
          <p:nvPr/>
        </p:nvSpPr>
        <p:spPr>
          <a:xfrm>
            <a:off x="2965532" y="4156783"/>
            <a:ext cx="8690556" cy="3416320"/>
          </a:xfrm>
          <a:prstGeom prst="rect">
            <a:avLst/>
          </a:prstGeom>
          <a:noFill/>
        </p:spPr>
        <p:txBody>
          <a:bodyPr wrap="square" rtlCol="1">
            <a:spAutoFit/>
          </a:bodyPr>
          <a:lstStyle/>
          <a:p>
            <a:pPr algn="r"/>
            <a:r>
              <a:rPr lang="he-IL" sz="2400" dirty="0" smtClean="0"/>
              <a:t>המרכיב המוחסר צריך להיות מרכיב  פנימי נמצא בשליטתנו.</a:t>
            </a:r>
          </a:p>
          <a:p>
            <a:pPr algn="r"/>
            <a:r>
              <a:rPr lang="he-IL" sz="2400" dirty="0" smtClean="0"/>
              <a:t>דמיינו טלוויזיה  בלי מסך (</a:t>
            </a:r>
            <a:r>
              <a:rPr lang="he-IL" sz="2400" dirty="0" smtClean="0">
                <a:solidFill>
                  <a:sysClr val="windowText" lastClr="000000"/>
                </a:solidFill>
              </a:rPr>
              <a:t>קיבעון תפקודי)</a:t>
            </a:r>
          </a:p>
          <a:p>
            <a:pPr algn="r"/>
            <a:r>
              <a:rPr lang="he-IL" sz="2400" b="1" dirty="0" smtClean="0">
                <a:solidFill>
                  <a:srgbClr val="0070C0"/>
                </a:solidFill>
              </a:rPr>
              <a:t>עוגות מוכנות</a:t>
            </a:r>
            <a:r>
              <a:rPr lang="he-IL" sz="2400" dirty="0" smtClean="0">
                <a:solidFill>
                  <a:sysClr val="windowText" lastClr="000000"/>
                </a:solidFill>
              </a:rPr>
              <a:t>– אריזת תערובת המכילה </a:t>
            </a:r>
            <a:r>
              <a:rPr lang="he-IL" sz="2400" dirty="0" smtClean="0"/>
              <a:t>את כל המרכיבים היבשים, אולם החסירו אבקת ביצים ועכשיו היה צריך להוסיף ...</a:t>
            </a:r>
          </a:p>
          <a:p>
            <a:pPr algn="r"/>
            <a:r>
              <a:rPr lang="he-IL" sz="2400" b="1" dirty="0" smtClean="0">
                <a:solidFill>
                  <a:srgbClr val="0070C0"/>
                </a:solidFill>
              </a:rPr>
              <a:t>עדשות מגע </a:t>
            </a:r>
            <a:r>
              <a:rPr lang="he-IL" sz="2400" dirty="0" smtClean="0"/>
              <a:t>החסירו את המסגרת, </a:t>
            </a:r>
            <a:r>
              <a:rPr lang="he-IL" sz="2400" b="1" dirty="0" smtClean="0">
                <a:solidFill>
                  <a:srgbClr val="0070C0"/>
                </a:solidFill>
              </a:rPr>
              <a:t>אבקת מרק, מנה חמה  </a:t>
            </a:r>
            <a:r>
              <a:rPr lang="he-IL" sz="2400" dirty="0" smtClean="0"/>
              <a:t>הוציאו את המים, </a:t>
            </a:r>
            <a:r>
              <a:rPr lang="he-IL" sz="2400" b="1" dirty="0" smtClean="0">
                <a:solidFill>
                  <a:srgbClr val="0070C0"/>
                </a:solidFill>
              </a:rPr>
              <a:t>צמיג </a:t>
            </a:r>
            <a:r>
              <a:rPr lang="he-IL" sz="2400" dirty="0" smtClean="0"/>
              <a:t>הוציאו את הפנימית, </a:t>
            </a:r>
            <a:r>
              <a:rPr lang="he-IL" sz="2400" b="1" dirty="0" smtClean="0">
                <a:solidFill>
                  <a:srgbClr val="0070C0"/>
                </a:solidFill>
              </a:rPr>
              <a:t>קופת סופר</a:t>
            </a:r>
            <a:r>
              <a:rPr lang="he-IL" sz="2400" dirty="0" smtClean="0">
                <a:solidFill>
                  <a:srgbClr val="0070C0"/>
                </a:solidFill>
              </a:rPr>
              <a:t> </a:t>
            </a:r>
            <a:r>
              <a:rPr lang="he-IL" sz="2400" dirty="0" smtClean="0"/>
              <a:t>הוציאו את הקופאית.</a:t>
            </a:r>
          </a:p>
          <a:p>
            <a:pPr algn="r"/>
            <a:r>
              <a:rPr lang="he-IL" sz="2400" dirty="0" smtClean="0"/>
              <a:t> </a:t>
            </a:r>
          </a:p>
          <a:p>
            <a:pPr algn="r"/>
            <a:endParaRPr lang="he-IL" sz="2400" dirty="0" smtClean="0"/>
          </a:p>
          <a:p>
            <a:pPr algn="r"/>
            <a:r>
              <a:rPr lang="he-IL" sz="2400" dirty="0" smtClean="0"/>
              <a:t> </a:t>
            </a:r>
            <a:endParaRPr lang="he-IL" sz="2400" dirty="0"/>
          </a:p>
        </p:txBody>
      </p:sp>
      <p:sp>
        <p:nvSpPr>
          <p:cNvPr id="9" name="Rectangle 3"/>
          <p:cNvSpPr>
            <a:spLocks noChangeArrowheads="1"/>
          </p:cNvSpPr>
          <p:nvPr/>
        </p:nvSpPr>
        <p:spPr bwMode="auto">
          <a:xfrm>
            <a:off x="0" y="2553254"/>
            <a:ext cx="7704856" cy="889052"/>
          </a:xfrm>
          <a:prstGeom prst="roundRect">
            <a:avLst/>
          </a:prstGeom>
          <a:solidFill>
            <a:srgbClr val="FF8211"/>
          </a:solidFill>
          <a:ln>
            <a:noFill/>
          </a:ln>
          <a:effectLst>
            <a:reflection blurRad="6350" stA="52000" endA="300" endPos="35000" dir="5400000" sy="-100000" algn="bl" rotWithShape="0"/>
          </a:effectLs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he-IL" altLang="he-IL" sz="3200" b="1" dirty="0" smtClean="0">
                <a:solidFill>
                  <a:srgbClr val="FFFFFF"/>
                </a:solidFill>
                <a:effectLst>
                  <a:outerShdw blurRad="38100" dist="38100" dir="2700000" algn="tl">
                    <a:srgbClr val="000000">
                      <a:alpha val="43137"/>
                    </a:srgbClr>
                  </a:outerShdw>
                </a:effectLst>
                <a:latin typeface="Calibri" pitchFamily="34" charset="0"/>
              </a:rPr>
              <a:t>החסרת מרכיב הכרחי מן המערכת – </a:t>
            </a:r>
          </a:p>
          <a:p>
            <a:pPr algn="ctr" eaLnBrk="1" hangingPunct="1"/>
            <a:r>
              <a:rPr lang="he-IL" sz="3200" b="1" dirty="0" smtClean="0">
                <a:latin typeface="Calibri" panose="020F0502020204030204" pitchFamily="34" charset="0"/>
                <a:ea typeface="Calibri" panose="020F0502020204030204" pitchFamily="34" charset="0"/>
              </a:rPr>
              <a:t>כשפחות </a:t>
            </a:r>
            <a:r>
              <a:rPr lang="he-IL" sz="3200" b="1" dirty="0">
                <a:latin typeface="Calibri" panose="020F0502020204030204" pitchFamily="34" charset="0"/>
                <a:ea typeface="Calibri" panose="020F0502020204030204" pitchFamily="34" charset="0"/>
              </a:rPr>
              <a:t>הופך ליותר </a:t>
            </a:r>
            <a:endParaRPr lang="he-IL" altLang="he-IL" sz="3200"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0" name="TextBox 9"/>
          <p:cNvSpPr txBox="1"/>
          <p:nvPr/>
        </p:nvSpPr>
        <p:spPr>
          <a:xfrm>
            <a:off x="-1319792" y="471761"/>
            <a:ext cx="8848569" cy="523220"/>
          </a:xfrm>
          <a:prstGeom prst="rect">
            <a:avLst/>
          </a:prstGeom>
          <a:noFill/>
        </p:spPr>
        <p:txBody>
          <a:bodyPr wrap="square" rtlCol="1">
            <a:spAutoFit/>
          </a:bodyPr>
          <a:lstStyle/>
          <a:p>
            <a:pPr algn="r"/>
            <a:r>
              <a:rPr lang="he-IL" sz="2800" b="1" dirty="0" smtClean="0">
                <a:solidFill>
                  <a:schemeClr val="bg1"/>
                </a:solidFill>
              </a:rPr>
              <a:t>לחשוב בתוך הקופסה - </a:t>
            </a:r>
            <a:r>
              <a:rPr lang="he-IL" b="1" dirty="0" smtClean="0">
                <a:solidFill>
                  <a:schemeClr val="bg1"/>
                </a:solidFill>
              </a:rPr>
              <a:t>יציאה </a:t>
            </a:r>
            <a:r>
              <a:rPr lang="he-IL" b="1" dirty="0">
                <a:solidFill>
                  <a:schemeClr val="bg1"/>
                </a:solidFill>
              </a:rPr>
              <a:t>מקיבעונות חשיבה</a:t>
            </a:r>
          </a:p>
        </p:txBody>
      </p:sp>
      <p:sp>
        <p:nvSpPr>
          <p:cNvPr id="17" name="מלבן 16"/>
          <p:cNvSpPr/>
          <p:nvPr/>
        </p:nvSpPr>
        <p:spPr>
          <a:xfrm>
            <a:off x="9728999" y="1164292"/>
            <a:ext cx="664413" cy="780342"/>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rtl="1">
              <a:lnSpc>
                <a:spcPct val="107000"/>
              </a:lnSpc>
              <a:spcAft>
                <a:spcPts val="800"/>
              </a:spcAft>
            </a:pPr>
            <a:r>
              <a:rPr lang="he-IL" sz="4400" b="1" dirty="0" smtClean="0">
                <a:solidFill>
                  <a:schemeClr val="accent2">
                    <a:lumMod val="75000"/>
                  </a:schemeClr>
                </a:solidFill>
                <a:latin typeface="Calibri" panose="020F0502020204030204" pitchFamily="34" charset="0"/>
                <a:ea typeface="Calibri" panose="020F0502020204030204" pitchFamily="34" charset="0"/>
              </a:rPr>
              <a:t>1</a:t>
            </a:r>
            <a:endParaRPr lang="en-US" sz="4400" b="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507918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0437461" y="1138187"/>
            <a:ext cx="687739" cy="8061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622" y="1413094"/>
            <a:ext cx="582528" cy="392715"/>
          </a:xfrm>
          <a:prstGeom prst="rect">
            <a:avLst/>
          </a:prstGeom>
        </p:spPr>
      </p:pic>
      <p:pic>
        <p:nvPicPr>
          <p:cNvPr id="8" name="תמונה 7"/>
          <p:cNvPicPr>
            <a:picLocks noChangeAspect="1"/>
          </p:cNvPicPr>
          <p:nvPr/>
        </p:nvPicPr>
        <p:blipFill>
          <a:blip r:embed="rId4"/>
          <a:stretch>
            <a:fillRect/>
          </a:stretch>
        </p:blipFill>
        <p:spPr>
          <a:xfrm>
            <a:off x="572854" y="605480"/>
            <a:ext cx="1136583" cy="1111548"/>
          </a:xfrm>
          <a:prstGeom prst="rect">
            <a:avLst/>
          </a:prstGeom>
        </p:spPr>
      </p:pic>
      <p:pic>
        <p:nvPicPr>
          <p:cNvPr id="3" name="תמונה 2"/>
          <p:cNvPicPr>
            <a:picLocks noChangeAspect="1"/>
          </p:cNvPicPr>
          <p:nvPr/>
        </p:nvPicPr>
        <p:blipFill>
          <a:blip r:embed="rId5"/>
          <a:stretch>
            <a:fillRect/>
          </a:stretch>
        </p:blipFill>
        <p:spPr>
          <a:xfrm>
            <a:off x="694122" y="2641807"/>
            <a:ext cx="1519195" cy="2073068"/>
          </a:xfrm>
          <a:prstGeom prst="rect">
            <a:avLst/>
          </a:prstGeom>
        </p:spPr>
      </p:pic>
      <p:pic>
        <p:nvPicPr>
          <p:cNvPr id="4" name="תמונה 3"/>
          <p:cNvPicPr>
            <a:picLocks noChangeAspect="1"/>
          </p:cNvPicPr>
          <p:nvPr/>
        </p:nvPicPr>
        <p:blipFill>
          <a:blip r:embed="rId6"/>
          <a:stretch>
            <a:fillRect/>
          </a:stretch>
        </p:blipFill>
        <p:spPr>
          <a:xfrm>
            <a:off x="2485674" y="2379545"/>
            <a:ext cx="3432788" cy="2356083"/>
          </a:xfrm>
          <a:prstGeom prst="rect">
            <a:avLst/>
          </a:prstGeom>
        </p:spPr>
      </p:pic>
      <p:pic>
        <p:nvPicPr>
          <p:cNvPr id="9" name="תמונה 8"/>
          <p:cNvPicPr>
            <a:picLocks noChangeAspect="1"/>
          </p:cNvPicPr>
          <p:nvPr/>
        </p:nvPicPr>
        <p:blipFill rotWithShape="1">
          <a:blip r:embed="rId7"/>
          <a:srcRect l="13321" r="9016"/>
          <a:stretch/>
        </p:blipFill>
        <p:spPr>
          <a:xfrm>
            <a:off x="6102416" y="2674019"/>
            <a:ext cx="2868329" cy="2068227"/>
          </a:xfrm>
          <a:prstGeom prst="rect">
            <a:avLst/>
          </a:prstGeom>
        </p:spPr>
      </p:pic>
      <p:pic>
        <p:nvPicPr>
          <p:cNvPr id="10" name="תמונה 9"/>
          <p:cNvPicPr>
            <a:picLocks noChangeAspect="1"/>
          </p:cNvPicPr>
          <p:nvPr/>
        </p:nvPicPr>
        <p:blipFill rotWithShape="1">
          <a:blip r:embed="rId8"/>
          <a:srcRect l="18553" r="20192"/>
          <a:stretch/>
        </p:blipFill>
        <p:spPr>
          <a:xfrm>
            <a:off x="9012922" y="2561522"/>
            <a:ext cx="1880310" cy="2299235"/>
          </a:xfrm>
          <a:prstGeom prst="rect">
            <a:avLst/>
          </a:prstGeom>
        </p:spPr>
      </p:pic>
      <p:pic>
        <p:nvPicPr>
          <p:cNvPr id="16" name="תמונה 15"/>
          <p:cNvPicPr>
            <a:picLocks noChangeAspect="1"/>
          </p:cNvPicPr>
          <p:nvPr/>
        </p:nvPicPr>
        <p:blipFill>
          <a:blip r:embed="rId9"/>
          <a:stretch>
            <a:fillRect/>
          </a:stretch>
        </p:blipFill>
        <p:spPr>
          <a:xfrm>
            <a:off x="278835" y="4714875"/>
            <a:ext cx="2143125" cy="2143125"/>
          </a:xfrm>
          <a:prstGeom prst="rect">
            <a:avLst/>
          </a:prstGeom>
        </p:spPr>
      </p:pic>
      <p:pic>
        <p:nvPicPr>
          <p:cNvPr id="17" name="תמונה 16"/>
          <p:cNvPicPr>
            <a:picLocks noChangeAspect="1"/>
          </p:cNvPicPr>
          <p:nvPr/>
        </p:nvPicPr>
        <p:blipFill>
          <a:blip r:embed="rId10"/>
          <a:stretch>
            <a:fillRect/>
          </a:stretch>
        </p:blipFill>
        <p:spPr>
          <a:xfrm>
            <a:off x="2732678" y="4986336"/>
            <a:ext cx="3099156" cy="1735527"/>
          </a:xfrm>
          <a:prstGeom prst="rect">
            <a:avLst/>
          </a:prstGeom>
        </p:spPr>
      </p:pic>
      <p:sp>
        <p:nvSpPr>
          <p:cNvPr id="18" name="TextBox 17"/>
          <p:cNvSpPr txBox="1"/>
          <p:nvPr/>
        </p:nvSpPr>
        <p:spPr>
          <a:xfrm>
            <a:off x="4254366" y="5854099"/>
            <a:ext cx="1577468" cy="369332"/>
          </a:xfrm>
          <a:prstGeom prst="rect">
            <a:avLst/>
          </a:prstGeom>
          <a:noFill/>
        </p:spPr>
        <p:txBody>
          <a:bodyPr wrap="square" rtlCol="1">
            <a:spAutoFit/>
          </a:bodyPr>
          <a:lstStyle/>
          <a:p>
            <a:pPr algn="r"/>
            <a:r>
              <a:rPr lang="he-IL" b="1" dirty="0" smtClean="0">
                <a:solidFill>
                  <a:schemeClr val="bg1"/>
                </a:solidFill>
              </a:rPr>
              <a:t>צמיג ללא אויר </a:t>
            </a:r>
            <a:endParaRPr lang="he-IL" b="1" dirty="0">
              <a:solidFill>
                <a:schemeClr val="bg1"/>
              </a:solidFill>
            </a:endParaRPr>
          </a:p>
        </p:txBody>
      </p:sp>
      <p:pic>
        <p:nvPicPr>
          <p:cNvPr id="19" name="תמונה 18"/>
          <p:cNvPicPr>
            <a:picLocks noChangeAspect="1"/>
          </p:cNvPicPr>
          <p:nvPr/>
        </p:nvPicPr>
        <p:blipFill>
          <a:blip r:embed="rId11"/>
          <a:stretch>
            <a:fillRect/>
          </a:stretch>
        </p:blipFill>
        <p:spPr>
          <a:xfrm>
            <a:off x="6227428" y="4900873"/>
            <a:ext cx="2097466" cy="2097466"/>
          </a:xfrm>
          <a:prstGeom prst="rect">
            <a:avLst/>
          </a:prstGeom>
        </p:spPr>
      </p:pic>
      <p:pic>
        <p:nvPicPr>
          <p:cNvPr id="20" name="תמונה 19"/>
          <p:cNvPicPr>
            <a:picLocks noChangeAspect="1"/>
          </p:cNvPicPr>
          <p:nvPr/>
        </p:nvPicPr>
        <p:blipFill>
          <a:blip r:embed="rId12"/>
          <a:stretch>
            <a:fillRect/>
          </a:stretch>
        </p:blipFill>
        <p:spPr>
          <a:xfrm>
            <a:off x="8720489" y="5189525"/>
            <a:ext cx="2029496" cy="1520163"/>
          </a:xfrm>
          <a:prstGeom prst="rect">
            <a:avLst/>
          </a:prstGeom>
        </p:spPr>
      </p:pic>
      <p:sp>
        <p:nvSpPr>
          <p:cNvPr id="22" name="TextBox 21"/>
          <p:cNvSpPr txBox="1"/>
          <p:nvPr/>
        </p:nvSpPr>
        <p:spPr>
          <a:xfrm>
            <a:off x="1453719" y="494432"/>
            <a:ext cx="8848569" cy="523220"/>
          </a:xfrm>
          <a:prstGeom prst="rect">
            <a:avLst/>
          </a:prstGeom>
          <a:noFill/>
        </p:spPr>
        <p:txBody>
          <a:bodyPr wrap="square" rtlCol="1">
            <a:spAutoFit/>
          </a:bodyPr>
          <a:lstStyle/>
          <a:p>
            <a:pPr algn="r"/>
            <a:r>
              <a:rPr lang="he-IL" sz="2800" b="1" dirty="0" smtClean="0">
                <a:solidFill>
                  <a:schemeClr val="bg1"/>
                </a:solidFill>
              </a:rPr>
              <a:t>לחשוב בתוך הקופסה - </a:t>
            </a:r>
            <a:r>
              <a:rPr lang="he-IL" b="1" dirty="0" smtClean="0">
                <a:solidFill>
                  <a:schemeClr val="bg1"/>
                </a:solidFill>
              </a:rPr>
              <a:t>יציאה </a:t>
            </a:r>
            <a:r>
              <a:rPr lang="he-IL" b="1" dirty="0">
                <a:solidFill>
                  <a:schemeClr val="bg1"/>
                </a:solidFill>
              </a:rPr>
              <a:t>מקיבעונות חשיבה</a:t>
            </a:r>
          </a:p>
        </p:txBody>
      </p:sp>
      <p:sp>
        <p:nvSpPr>
          <p:cNvPr id="21" name="TextBox 20"/>
          <p:cNvSpPr txBox="1"/>
          <p:nvPr/>
        </p:nvSpPr>
        <p:spPr>
          <a:xfrm>
            <a:off x="2213317" y="1413094"/>
            <a:ext cx="6507172" cy="646331"/>
          </a:xfrm>
          <a:prstGeom prst="rect">
            <a:avLst/>
          </a:prstGeom>
          <a:noFill/>
        </p:spPr>
        <p:txBody>
          <a:bodyPr wrap="square" rtlCol="1">
            <a:spAutoFit/>
          </a:bodyPr>
          <a:lstStyle/>
          <a:p>
            <a:pPr algn="r"/>
            <a:r>
              <a:rPr lang="he-IL" sz="3600" b="1" dirty="0" smtClean="0">
                <a:solidFill>
                  <a:srgbClr val="FFFF00"/>
                </a:solidFill>
              </a:rPr>
              <a:t>הביטו בדבר שהוחסר בכל מוצר?</a:t>
            </a:r>
            <a:endParaRPr lang="he-IL" sz="3600" b="1" dirty="0">
              <a:solidFill>
                <a:srgbClr val="FFFF00"/>
              </a:solidFill>
            </a:endParaRPr>
          </a:p>
        </p:txBody>
      </p:sp>
      <p:sp>
        <p:nvSpPr>
          <p:cNvPr id="23" name="מלבן 22"/>
          <p:cNvSpPr/>
          <p:nvPr/>
        </p:nvSpPr>
        <p:spPr>
          <a:xfrm>
            <a:off x="9728999" y="1164292"/>
            <a:ext cx="664413" cy="780342"/>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rtl="1">
              <a:lnSpc>
                <a:spcPct val="107000"/>
              </a:lnSpc>
              <a:spcAft>
                <a:spcPts val="800"/>
              </a:spcAft>
            </a:pPr>
            <a:r>
              <a:rPr lang="he-IL" sz="4400" b="1" dirty="0" smtClean="0">
                <a:solidFill>
                  <a:schemeClr val="accent2">
                    <a:lumMod val="75000"/>
                  </a:schemeClr>
                </a:solidFill>
                <a:latin typeface="Calibri" panose="020F0502020204030204" pitchFamily="34" charset="0"/>
                <a:ea typeface="Calibri" panose="020F0502020204030204" pitchFamily="34" charset="0"/>
              </a:rPr>
              <a:t>1</a:t>
            </a:r>
            <a:endParaRPr lang="en-US" sz="4400" b="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940968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0437461" y="1138187"/>
            <a:ext cx="687739" cy="8061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622" y="1413094"/>
            <a:ext cx="582528" cy="392715"/>
          </a:xfrm>
          <a:prstGeom prst="rect">
            <a:avLst/>
          </a:prstGeom>
        </p:spPr>
      </p:pic>
      <p:pic>
        <p:nvPicPr>
          <p:cNvPr id="8" name="תמונה 7"/>
          <p:cNvPicPr>
            <a:picLocks noChangeAspect="1"/>
          </p:cNvPicPr>
          <p:nvPr/>
        </p:nvPicPr>
        <p:blipFill>
          <a:blip r:embed="rId4"/>
          <a:stretch>
            <a:fillRect/>
          </a:stretch>
        </p:blipFill>
        <p:spPr>
          <a:xfrm>
            <a:off x="572854" y="605480"/>
            <a:ext cx="1136583" cy="1111548"/>
          </a:xfrm>
          <a:prstGeom prst="rect">
            <a:avLst/>
          </a:prstGeom>
        </p:spPr>
      </p:pic>
      <p:pic>
        <p:nvPicPr>
          <p:cNvPr id="3" name="תמונה 2"/>
          <p:cNvPicPr>
            <a:picLocks noChangeAspect="1"/>
          </p:cNvPicPr>
          <p:nvPr/>
        </p:nvPicPr>
        <p:blipFill>
          <a:blip r:embed="rId5"/>
          <a:stretch>
            <a:fillRect/>
          </a:stretch>
        </p:blipFill>
        <p:spPr>
          <a:xfrm>
            <a:off x="2703144" y="2339857"/>
            <a:ext cx="7599144" cy="4543238"/>
          </a:xfrm>
          <a:prstGeom prst="rect">
            <a:avLst/>
          </a:prstGeom>
        </p:spPr>
      </p:pic>
      <p:sp>
        <p:nvSpPr>
          <p:cNvPr id="9" name="TextBox 8"/>
          <p:cNvSpPr txBox="1"/>
          <p:nvPr/>
        </p:nvSpPr>
        <p:spPr>
          <a:xfrm>
            <a:off x="1453719" y="494432"/>
            <a:ext cx="8848569" cy="523220"/>
          </a:xfrm>
          <a:prstGeom prst="rect">
            <a:avLst/>
          </a:prstGeom>
          <a:noFill/>
        </p:spPr>
        <p:txBody>
          <a:bodyPr wrap="square" rtlCol="1">
            <a:spAutoFit/>
          </a:bodyPr>
          <a:lstStyle/>
          <a:p>
            <a:pPr algn="r"/>
            <a:r>
              <a:rPr lang="he-IL" sz="2800" b="1" dirty="0" smtClean="0">
                <a:solidFill>
                  <a:schemeClr val="bg1"/>
                </a:solidFill>
              </a:rPr>
              <a:t>לחשוב בתוך הקופסה - </a:t>
            </a:r>
            <a:r>
              <a:rPr lang="he-IL" b="1" dirty="0" smtClean="0">
                <a:solidFill>
                  <a:schemeClr val="bg1"/>
                </a:solidFill>
              </a:rPr>
              <a:t>יציאה </a:t>
            </a:r>
            <a:r>
              <a:rPr lang="he-IL" b="1" dirty="0">
                <a:solidFill>
                  <a:schemeClr val="bg1"/>
                </a:solidFill>
              </a:rPr>
              <a:t>מקיבעונות חשיבה</a:t>
            </a:r>
          </a:p>
        </p:txBody>
      </p:sp>
      <p:sp>
        <p:nvSpPr>
          <p:cNvPr id="10" name="TextBox 9"/>
          <p:cNvSpPr txBox="1"/>
          <p:nvPr/>
        </p:nvSpPr>
        <p:spPr>
          <a:xfrm>
            <a:off x="3259931" y="1355589"/>
            <a:ext cx="6259454" cy="646331"/>
          </a:xfrm>
          <a:prstGeom prst="rect">
            <a:avLst/>
          </a:prstGeom>
          <a:noFill/>
        </p:spPr>
        <p:txBody>
          <a:bodyPr wrap="square" rtlCol="1">
            <a:spAutoFit/>
          </a:bodyPr>
          <a:lstStyle/>
          <a:p>
            <a:pPr algn="r"/>
            <a:r>
              <a:rPr lang="he-IL" altLang="he-IL" sz="3600" b="1" dirty="0">
                <a:solidFill>
                  <a:srgbClr val="FFFF00"/>
                </a:solidFill>
              </a:rPr>
              <a:t>האם הציור שלכם  נראה ככה?</a:t>
            </a:r>
            <a:r>
              <a:rPr lang="he-IL" sz="3600" b="1" dirty="0" smtClean="0">
                <a:solidFill>
                  <a:srgbClr val="FFFF00"/>
                </a:solidFill>
              </a:rPr>
              <a:t>?</a:t>
            </a:r>
            <a:endParaRPr lang="he-IL" sz="3600" b="1" dirty="0">
              <a:solidFill>
                <a:srgbClr val="FFFF00"/>
              </a:solidFill>
            </a:endParaRPr>
          </a:p>
        </p:txBody>
      </p:sp>
    </p:spTree>
    <p:extLst>
      <p:ext uri="{BB962C8B-B14F-4D97-AF65-F5344CB8AC3E}">
        <p14:creationId xmlns:p14="http://schemas.microsoft.com/office/powerpoint/2010/main" val="37571003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0437461" y="1138187"/>
            <a:ext cx="687739" cy="8061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622" y="1413094"/>
            <a:ext cx="582528" cy="392715"/>
          </a:xfrm>
          <a:prstGeom prst="rect">
            <a:avLst/>
          </a:prstGeom>
        </p:spPr>
      </p:pic>
      <p:pic>
        <p:nvPicPr>
          <p:cNvPr id="8" name="תמונה 7"/>
          <p:cNvPicPr>
            <a:picLocks noChangeAspect="1"/>
          </p:cNvPicPr>
          <p:nvPr/>
        </p:nvPicPr>
        <p:blipFill>
          <a:blip r:embed="rId4"/>
          <a:stretch>
            <a:fillRect/>
          </a:stretch>
        </p:blipFill>
        <p:spPr>
          <a:xfrm>
            <a:off x="572854" y="605480"/>
            <a:ext cx="1136583" cy="1111548"/>
          </a:xfrm>
          <a:prstGeom prst="rect">
            <a:avLst/>
          </a:prstGeom>
        </p:spPr>
      </p:pic>
      <p:pic>
        <p:nvPicPr>
          <p:cNvPr id="12" name="Picture 1"/>
          <p:cNvPicPr>
            <a:picLocks noChangeAspect="1"/>
          </p:cNvPicPr>
          <p:nvPr/>
        </p:nvPicPr>
        <p:blipFill>
          <a:blip r:embed="rId5">
            <a:extLst>
              <a:ext uri="{28A0092B-C50C-407E-A947-70E740481C1C}">
                <a14:useLocalDpi xmlns:a14="http://schemas.microsoft.com/office/drawing/2010/main" val="0"/>
              </a:ext>
            </a:extLst>
          </a:blip>
          <a:srcRect t="13869" b="13258"/>
          <a:stretch>
            <a:fillRect/>
          </a:stretch>
        </p:blipFill>
        <p:spPr bwMode="auto">
          <a:xfrm>
            <a:off x="8528328" y="2296810"/>
            <a:ext cx="3818266" cy="246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453719" y="494432"/>
            <a:ext cx="8848569" cy="523220"/>
          </a:xfrm>
          <a:prstGeom prst="rect">
            <a:avLst/>
          </a:prstGeom>
          <a:noFill/>
        </p:spPr>
        <p:txBody>
          <a:bodyPr wrap="square" rtlCol="1">
            <a:spAutoFit/>
          </a:bodyPr>
          <a:lstStyle/>
          <a:p>
            <a:pPr algn="r"/>
            <a:r>
              <a:rPr lang="he-IL" sz="2800" b="1" dirty="0" smtClean="0">
                <a:solidFill>
                  <a:schemeClr val="bg1"/>
                </a:solidFill>
              </a:rPr>
              <a:t>לחשוב בתוך הקופסה - </a:t>
            </a:r>
            <a:r>
              <a:rPr lang="he-IL" b="1" dirty="0" smtClean="0">
                <a:solidFill>
                  <a:schemeClr val="bg1"/>
                </a:solidFill>
              </a:rPr>
              <a:t>יציאה </a:t>
            </a:r>
            <a:r>
              <a:rPr lang="he-IL" b="1" dirty="0">
                <a:solidFill>
                  <a:schemeClr val="bg1"/>
                </a:solidFill>
              </a:rPr>
              <a:t>מקיבעונות חשיבה</a:t>
            </a:r>
          </a:p>
        </p:txBody>
      </p:sp>
      <p:pic>
        <p:nvPicPr>
          <p:cNvPr id="16" name="Picture 7" descr="http://img.weiku.com/waterpicture/2011/10/23/16/duplex_head_nails_634591666088955146_1.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228973" y="880725"/>
            <a:ext cx="3756353" cy="167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תמונה 4"/>
          <p:cNvPicPr>
            <a:picLocks noChangeAspect="1"/>
          </p:cNvPicPr>
          <p:nvPr/>
        </p:nvPicPr>
        <p:blipFill>
          <a:blip r:embed="rId7"/>
          <a:stretch>
            <a:fillRect/>
          </a:stretch>
        </p:blipFill>
        <p:spPr>
          <a:xfrm>
            <a:off x="7241227" y="5022728"/>
            <a:ext cx="5105367" cy="1701789"/>
          </a:xfrm>
          <a:prstGeom prst="rect">
            <a:avLst/>
          </a:prstGeom>
        </p:spPr>
      </p:pic>
      <p:pic>
        <p:nvPicPr>
          <p:cNvPr id="17" name="Picture 2" descr="http://images.kitchenwaredirect.com.au/500px/OXO-Good-Grips-Angled-Measuring-Cup---4-Cups_IN_500px.jp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545" y="1952718"/>
            <a:ext cx="4961787" cy="4961787"/>
          </a:xfrm>
          <a:prstGeom prst="rect">
            <a:avLst/>
          </a:prstGeom>
          <a:noFill/>
          <a:extLst>
            <a:ext uri="{909E8E84-426E-40DD-AFC4-6F175D3DCCD1}">
              <a14:hiddenFill xmlns:a14="http://schemas.microsoft.com/office/drawing/2010/main">
                <a:solidFill>
                  <a:srgbClr val="FFFFFF"/>
                </a:solidFill>
              </a14:hiddenFill>
            </a:ext>
          </a:extLst>
        </p:spPr>
      </p:pic>
      <p:sp>
        <p:nvSpPr>
          <p:cNvPr id="18" name="מלבן 17"/>
          <p:cNvSpPr/>
          <p:nvPr/>
        </p:nvSpPr>
        <p:spPr>
          <a:xfrm>
            <a:off x="9728999" y="1164292"/>
            <a:ext cx="664413" cy="780342"/>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rtl="1">
              <a:lnSpc>
                <a:spcPct val="107000"/>
              </a:lnSpc>
              <a:spcAft>
                <a:spcPts val="800"/>
              </a:spcAft>
            </a:pPr>
            <a:r>
              <a:rPr lang="he-IL" sz="4400" b="1" dirty="0" smtClean="0">
                <a:solidFill>
                  <a:schemeClr val="accent2">
                    <a:lumMod val="75000"/>
                  </a:schemeClr>
                </a:solidFill>
                <a:latin typeface="Calibri" panose="020F0502020204030204" pitchFamily="34" charset="0"/>
                <a:ea typeface="Calibri" panose="020F0502020204030204" pitchFamily="34" charset="0"/>
              </a:rPr>
              <a:t>2</a:t>
            </a:r>
            <a:endParaRPr lang="en-US" sz="4400" b="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endParaRPr>
          </a:p>
        </p:txBody>
      </p:sp>
      <p:pic>
        <p:nvPicPr>
          <p:cNvPr id="2" name="תמונה 1"/>
          <p:cNvPicPr>
            <a:picLocks noChangeAspect="1"/>
          </p:cNvPicPr>
          <p:nvPr/>
        </p:nvPicPr>
        <p:blipFill>
          <a:blip r:embed="rId9"/>
          <a:stretch>
            <a:fillRect/>
          </a:stretch>
        </p:blipFill>
        <p:spPr>
          <a:xfrm rot="18685255">
            <a:off x="893977" y="2290554"/>
            <a:ext cx="2064549" cy="2578118"/>
          </a:xfrm>
          <a:prstGeom prst="rect">
            <a:avLst/>
          </a:prstGeom>
        </p:spPr>
      </p:pic>
      <p:pic>
        <p:nvPicPr>
          <p:cNvPr id="9" name="תמונה 8"/>
          <p:cNvPicPr>
            <a:picLocks noChangeAspect="1"/>
          </p:cNvPicPr>
          <p:nvPr/>
        </p:nvPicPr>
        <p:blipFill rotWithShape="1">
          <a:blip r:embed="rId10">
            <a:extLst>
              <a:ext uri="{28A0092B-C50C-407E-A947-70E740481C1C}">
                <a14:useLocalDpi xmlns:a14="http://schemas.microsoft.com/office/drawing/2010/main" val="0"/>
              </a:ext>
            </a:extLst>
          </a:blip>
          <a:srcRect l="21990" t="6556" r="19017" b="29724"/>
          <a:stretch/>
        </p:blipFill>
        <p:spPr>
          <a:xfrm>
            <a:off x="819325" y="4384800"/>
            <a:ext cx="2886374" cy="2339717"/>
          </a:xfrm>
          <a:prstGeom prst="rect">
            <a:avLst/>
          </a:prstGeom>
        </p:spPr>
      </p:pic>
      <p:sp>
        <p:nvSpPr>
          <p:cNvPr id="14" name="TextBox 13"/>
          <p:cNvSpPr txBox="1"/>
          <p:nvPr/>
        </p:nvSpPr>
        <p:spPr>
          <a:xfrm>
            <a:off x="4353277" y="1457332"/>
            <a:ext cx="5236144" cy="646331"/>
          </a:xfrm>
          <a:prstGeom prst="rect">
            <a:avLst/>
          </a:prstGeom>
          <a:noFill/>
        </p:spPr>
        <p:txBody>
          <a:bodyPr wrap="square" rtlCol="1">
            <a:spAutoFit/>
          </a:bodyPr>
          <a:lstStyle/>
          <a:p>
            <a:pPr algn="r"/>
            <a:r>
              <a:rPr lang="he-IL" sz="3600" b="1" dirty="0" smtClean="0">
                <a:solidFill>
                  <a:srgbClr val="FFFF00"/>
                </a:solidFill>
              </a:rPr>
              <a:t>מה משותף לכולם ?</a:t>
            </a:r>
            <a:endParaRPr lang="he-IL" sz="3600" b="1" dirty="0">
              <a:solidFill>
                <a:srgbClr val="FFFF00"/>
              </a:solidFill>
            </a:endParaRPr>
          </a:p>
        </p:txBody>
      </p:sp>
    </p:spTree>
    <p:extLst>
      <p:ext uri="{BB962C8B-B14F-4D97-AF65-F5344CB8AC3E}">
        <p14:creationId xmlns:p14="http://schemas.microsoft.com/office/powerpoint/2010/main" val="11145964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0437461" y="1138187"/>
            <a:ext cx="687739" cy="8061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622" y="1413094"/>
            <a:ext cx="582528" cy="392715"/>
          </a:xfrm>
          <a:prstGeom prst="rect">
            <a:avLst/>
          </a:prstGeom>
        </p:spPr>
      </p:pic>
      <p:pic>
        <p:nvPicPr>
          <p:cNvPr id="8" name="תמונה 7"/>
          <p:cNvPicPr>
            <a:picLocks noChangeAspect="1"/>
          </p:cNvPicPr>
          <p:nvPr/>
        </p:nvPicPr>
        <p:blipFill>
          <a:blip r:embed="rId4"/>
          <a:stretch>
            <a:fillRect/>
          </a:stretch>
        </p:blipFill>
        <p:spPr>
          <a:xfrm>
            <a:off x="572854" y="605480"/>
            <a:ext cx="1136583" cy="1111548"/>
          </a:xfrm>
          <a:prstGeom prst="rect">
            <a:avLst/>
          </a:prstGeom>
        </p:spPr>
      </p:pic>
      <p:sp>
        <p:nvSpPr>
          <p:cNvPr id="11" name="Rectangle 3"/>
          <p:cNvSpPr>
            <a:spLocks noChangeArrowheads="1"/>
          </p:cNvSpPr>
          <p:nvPr/>
        </p:nvSpPr>
        <p:spPr bwMode="auto">
          <a:xfrm>
            <a:off x="0" y="2561907"/>
            <a:ext cx="8543260" cy="1656184"/>
          </a:xfrm>
          <a:prstGeom prst="roundRect">
            <a:avLst/>
          </a:prstGeom>
          <a:solidFill>
            <a:srgbClr val="FF8211"/>
          </a:solidFill>
          <a:ln>
            <a:noFill/>
          </a:ln>
          <a:effectLst>
            <a:reflection blurRad="6350" stA="52000" endA="300" endPos="35000" dir="5400000" sy="-100000" algn="bl" rotWithShape="0"/>
          </a:effectLs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he-IL" altLang="he-IL" sz="3200" b="1" dirty="0" smtClean="0">
                <a:solidFill>
                  <a:srgbClr val="FFFFFF"/>
                </a:solidFill>
                <a:effectLst>
                  <a:outerShdw blurRad="38100" dist="38100" dir="2700000" algn="tl">
                    <a:srgbClr val="000000">
                      <a:alpha val="43137"/>
                    </a:srgbClr>
                  </a:outerShdw>
                </a:effectLst>
                <a:latin typeface="Calibri" pitchFamily="34" charset="0"/>
              </a:rPr>
              <a:t>יצירת עותק נוסף (אחד או יותר) של אחד ממרכיבי המערכת, שינוי העותק והוספתו למערכת.</a:t>
            </a:r>
          </a:p>
        </p:txBody>
      </p:sp>
      <p:pic>
        <p:nvPicPr>
          <p:cNvPr id="12" name="Picture 10" descr="C:\Users\michalh\Desktop\PS_tarshim_anima\tarshim_problemas_fprPPt-0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571898" flipV="1">
            <a:off x="6892857" y="4271272"/>
            <a:ext cx="1565658" cy="95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
          <p:cNvSpPr>
            <a:spLocks noChangeArrowheads="1"/>
          </p:cNvSpPr>
          <p:nvPr/>
        </p:nvSpPr>
        <p:spPr bwMode="auto">
          <a:xfrm>
            <a:off x="5351419" y="5623628"/>
            <a:ext cx="6265863" cy="1150937"/>
          </a:xfrm>
          <a:prstGeom prst="rect">
            <a:avLst/>
          </a:prstGeom>
          <a:noFill/>
          <a:ln w="9525">
            <a:noFill/>
            <a:miter lim="800000"/>
            <a:headEnd/>
            <a:tailEnd/>
          </a:ln>
          <a:effectLst/>
        </p:spPr>
        <p:txBody>
          <a:bodyPr/>
          <a:lstStyle/>
          <a:p>
            <a:pPr algn="ctr" rtl="0" eaLnBrk="0" fontAlgn="auto" hangingPunct="0">
              <a:spcBef>
                <a:spcPts val="0"/>
              </a:spcBef>
              <a:spcAft>
                <a:spcPts val="0"/>
              </a:spcAft>
              <a:buFont typeface="Arial" pitchFamily="34" charset="0"/>
              <a:buNone/>
              <a:defRPr/>
            </a:pPr>
            <a:r>
              <a:rPr lang="he-IL" sz="3200" b="1" kern="0" dirty="0" smtClean="0">
                <a:solidFill>
                  <a:sysClr val="windowText" lastClr="000000"/>
                </a:solidFill>
                <a:latin typeface="Calibri"/>
                <a:cs typeface="Arial"/>
              </a:rPr>
              <a:t>העותקים הנוספים מוכרחים להיות שונים מהעותק המקורי!</a:t>
            </a:r>
            <a:endParaRPr lang="en-US" sz="3200" b="1" kern="0" dirty="0">
              <a:solidFill>
                <a:sysClr val="windowText" lastClr="000000"/>
              </a:solidFill>
              <a:latin typeface="Calibri"/>
              <a:cs typeface="Arial"/>
            </a:endParaRPr>
          </a:p>
        </p:txBody>
      </p:sp>
      <p:sp>
        <p:nvSpPr>
          <p:cNvPr id="14" name="מלבן 13"/>
          <p:cNvSpPr/>
          <p:nvPr/>
        </p:nvSpPr>
        <p:spPr>
          <a:xfrm>
            <a:off x="6985590" y="1402489"/>
            <a:ext cx="2682247" cy="530145"/>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r" rtl="1">
              <a:lnSpc>
                <a:spcPct val="107000"/>
              </a:lnSpc>
              <a:spcAft>
                <a:spcPts val="800"/>
              </a:spcAft>
            </a:pPr>
            <a:r>
              <a:rPr lang="he-IL" sz="2800" b="1" dirty="0" smtClean="0">
                <a:solidFill>
                  <a:schemeClr val="accent2">
                    <a:lumMod val="75000"/>
                  </a:schemeClr>
                </a:solidFill>
                <a:latin typeface="Calibri" panose="020F0502020204030204" pitchFamily="34" charset="0"/>
                <a:ea typeface="Calibri" panose="020F0502020204030204" pitchFamily="34" charset="0"/>
              </a:rPr>
              <a:t>טכניקת ההכפלה</a:t>
            </a:r>
            <a:endParaRPr lang="en-US" sz="2800" b="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15" name="TextBox 14"/>
          <p:cNvSpPr txBox="1"/>
          <p:nvPr/>
        </p:nvSpPr>
        <p:spPr>
          <a:xfrm>
            <a:off x="-1319792" y="471761"/>
            <a:ext cx="8848569" cy="523220"/>
          </a:xfrm>
          <a:prstGeom prst="rect">
            <a:avLst/>
          </a:prstGeom>
          <a:noFill/>
        </p:spPr>
        <p:txBody>
          <a:bodyPr wrap="square" rtlCol="1">
            <a:spAutoFit/>
          </a:bodyPr>
          <a:lstStyle/>
          <a:p>
            <a:pPr algn="r"/>
            <a:r>
              <a:rPr lang="he-IL" sz="2800" b="1" dirty="0" smtClean="0">
                <a:solidFill>
                  <a:schemeClr val="bg1"/>
                </a:solidFill>
              </a:rPr>
              <a:t>לחשוב בתוך הקופסה - </a:t>
            </a:r>
            <a:r>
              <a:rPr lang="he-IL" b="1" dirty="0" smtClean="0">
                <a:solidFill>
                  <a:schemeClr val="bg1"/>
                </a:solidFill>
              </a:rPr>
              <a:t>יציאה </a:t>
            </a:r>
            <a:r>
              <a:rPr lang="he-IL" b="1" dirty="0">
                <a:solidFill>
                  <a:schemeClr val="bg1"/>
                </a:solidFill>
              </a:rPr>
              <a:t>מקיבעונות חשיבה</a:t>
            </a:r>
          </a:p>
        </p:txBody>
      </p:sp>
      <p:sp>
        <p:nvSpPr>
          <p:cNvPr id="17" name="מלבן 16"/>
          <p:cNvSpPr/>
          <p:nvPr/>
        </p:nvSpPr>
        <p:spPr>
          <a:xfrm>
            <a:off x="9728999" y="1164292"/>
            <a:ext cx="664413" cy="780342"/>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rtl="1">
              <a:lnSpc>
                <a:spcPct val="107000"/>
              </a:lnSpc>
              <a:spcAft>
                <a:spcPts val="800"/>
              </a:spcAft>
            </a:pPr>
            <a:r>
              <a:rPr lang="he-IL" sz="4400" b="1" dirty="0" smtClean="0">
                <a:solidFill>
                  <a:schemeClr val="accent2">
                    <a:lumMod val="75000"/>
                  </a:schemeClr>
                </a:solidFill>
                <a:latin typeface="Calibri" panose="020F0502020204030204" pitchFamily="34" charset="0"/>
                <a:ea typeface="Calibri" panose="020F0502020204030204" pitchFamily="34" charset="0"/>
              </a:rPr>
              <a:t>2</a:t>
            </a:r>
            <a:endParaRPr lang="en-US" sz="4400" b="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025746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0437461" y="1138187"/>
            <a:ext cx="687739" cy="8061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622" y="1413094"/>
            <a:ext cx="582528" cy="392715"/>
          </a:xfrm>
          <a:prstGeom prst="rect">
            <a:avLst/>
          </a:prstGeom>
        </p:spPr>
      </p:pic>
      <p:pic>
        <p:nvPicPr>
          <p:cNvPr id="8" name="תמונה 7"/>
          <p:cNvPicPr>
            <a:picLocks noChangeAspect="1"/>
          </p:cNvPicPr>
          <p:nvPr/>
        </p:nvPicPr>
        <p:blipFill>
          <a:blip r:embed="rId4"/>
          <a:stretch>
            <a:fillRect/>
          </a:stretch>
        </p:blipFill>
        <p:spPr>
          <a:xfrm>
            <a:off x="572854" y="605480"/>
            <a:ext cx="1136583" cy="1111548"/>
          </a:xfrm>
          <a:prstGeom prst="rect">
            <a:avLst/>
          </a:prstGeom>
        </p:spPr>
      </p:pic>
      <p:pic>
        <p:nvPicPr>
          <p:cNvPr id="12" name="Picture 1"/>
          <p:cNvPicPr>
            <a:picLocks noChangeAspect="1"/>
          </p:cNvPicPr>
          <p:nvPr/>
        </p:nvPicPr>
        <p:blipFill>
          <a:blip r:embed="rId5">
            <a:extLst>
              <a:ext uri="{28A0092B-C50C-407E-A947-70E740481C1C}">
                <a14:useLocalDpi xmlns:a14="http://schemas.microsoft.com/office/drawing/2010/main" val="0"/>
              </a:ext>
            </a:extLst>
          </a:blip>
          <a:srcRect t="13869" b="13258"/>
          <a:stretch>
            <a:fillRect/>
          </a:stretch>
        </p:blipFill>
        <p:spPr bwMode="auto">
          <a:xfrm>
            <a:off x="8528328" y="2296810"/>
            <a:ext cx="3818266" cy="246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453719" y="494432"/>
            <a:ext cx="8848569" cy="523220"/>
          </a:xfrm>
          <a:prstGeom prst="rect">
            <a:avLst/>
          </a:prstGeom>
          <a:noFill/>
        </p:spPr>
        <p:txBody>
          <a:bodyPr wrap="square" rtlCol="1">
            <a:spAutoFit/>
          </a:bodyPr>
          <a:lstStyle/>
          <a:p>
            <a:pPr algn="r"/>
            <a:r>
              <a:rPr lang="he-IL" sz="2800" b="1" dirty="0" smtClean="0">
                <a:solidFill>
                  <a:schemeClr val="bg1"/>
                </a:solidFill>
              </a:rPr>
              <a:t>לחשוב בתוך הקופסה - </a:t>
            </a:r>
            <a:r>
              <a:rPr lang="he-IL" b="1" dirty="0" smtClean="0">
                <a:solidFill>
                  <a:schemeClr val="bg1"/>
                </a:solidFill>
              </a:rPr>
              <a:t>יציאה </a:t>
            </a:r>
            <a:r>
              <a:rPr lang="he-IL" b="1" dirty="0">
                <a:solidFill>
                  <a:schemeClr val="bg1"/>
                </a:solidFill>
              </a:rPr>
              <a:t>מקיבעונות חשיבה</a:t>
            </a:r>
          </a:p>
        </p:txBody>
      </p:sp>
      <p:sp>
        <p:nvSpPr>
          <p:cNvPr id="15" name="TextBox 14"/>
          <p:cNvSpPr txBox="1"/>
          <p:nvPr/>
        </p:nvSpPr>
        <p:spPr>
          <a:xfrm>
            <a:off x="4151200" y="1393862"/>
            <a:ext cx="5236144" cy="646331"/>
          </a:xfrm>
          <a:prstGeom prst="rect">
            <a:avLst/>
          </a:prstGeom>
          <a:noFill/>
        </p:spPr>
        <p:txBody>
          <a:bodyPr wrap="square" rtlCol="1">
            <a:spAutoFit/>
          </a:bodyPr>
          <a:lstStyle/>
          <a:p>
            <a:pPr algn="r"/>
            <a:r>
              <a:rPr lang="he-IL" sz="3600" b="1" dirty="0" smtClean="0">
                <a:solidFill>
                  <a:srgbClr val="FFFF00"/>
                </a:solidFill>
              </a:rPr>
              <a:t>שימו לב להכפלה</a:t>
            </a:r>
            <a:r>
              <a:rPr lang="he-IL" sz="3600" b="1" dirty="0">
                <a:solidFill>
                  <a:srgbClr val="FFFF00"/>
                </a:solidFill>
              </a:rPr>
              <a:t>!</a:t>
            </a:r>
          </a:p>
        </p:txBody>
      </p:sp>
      <p:pic>
        <p:nvPicPr>
          <p:cNvPr id="16" name="Picture 7" descr="http://img.weiku.com/waterpicture/2011/10/23/16/duplex_head_nails_634591666088955146_1.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228973" y="880725"/>
            <a:ext cx="3756353" cy="167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תמונה 4"/>
          <p:cNvPicPr>
            <a:picLocks noChangeAspect="1"/>
          </p:cNvPicPr>
          <p:nvPr/>
        </p:nvPicPr>
        <p:blipFill>
          <a:blip r:embed="rId7"/>
          <a:stretch>
            <a:fillRect/>
          </a:stretch>
        </p:blipFill>
        <p:spPr>
          <a:xfrm>
            <a:off x="7241227" y="5022728"/>
            <a:ext cx="5105367" cy="1701789"/>
          </a:xfrm>
          <a:prstGeom prst="rect">
            <a:avLst/>
          </a:prstGeom>
        </p:spPr>
      </p:pic>
      <p:pic>
        <p:nvPicPr>
          <p:cNvPr id="17" name="Picture 2" descr="http://images.kitchenwaredirect.com.au/500px/OXO-Good-Grips-Angled-Measuring-Cup---4-Cups_IN_500px.jp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545" y="1952718"/>
            <a:ext cx="4961787" cy="4961787"/>
          </a:xfrm>
          <a:prstGeom prst="rect">
            <a:avLst/>
          </a:prstGeom>
          <a:noFill/>
          <a:extLst>
            <a:ext uri="{909E8E84-426E-40DD-AFC4-6F175D3DCCD1}">
              <a14:hiddenFill xmlns:a14="http://schemas.microsoft.com/office/drawing/2010/main">
                <a:solidFill>
                  <a:srgbClr val="FFFFFF"/>
                </a:solidFill>
              </a14:hiddenFill>
            </a:ext>
          </a:extLst>
        </p:spPr>
      </p:pic>
      <p:sp>
        <p:nvSpPr>
          <p:cNvPr id="18" name="מלבן 17"/>
          <p:cNvSpPr/>
          <p:nvPr/>
        </p:nvSpPr>
        <p:spPr>
          <a:xfrm>
            <a:off x="9728999" y="1164292"/>
            <a:ext cx="664413" cy="780342"/>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rtl="1">
              <a:lnSpc>
                <a:spcPct val="107000"/>
              </a:lnSpc>
              <a:spcAft>
                <a:spcPts val="800"/>
              </a:spcAft>
            </a:pPr>
            <a:r>
              <a:rPr lang="he-IL" sz="4400" b="1" dirty="0" smtClean="0">
                <a:solidFill>
                  <a:schemeClr val="accent2">
                    <a:lumMod val="75000"/>
                  </a:schemeClr>
                </a:solidFill>
                <a:latin typeface="Calibri" panose="020F0502020204030204" pitchFamily="34" charset="0"/>
                <a:ea typeface="Calibri" panose="020F0502020204030204" pitchFamily="34" charset="0"/>
              </a:rPr>
              <a:t>2</a:t>
            </a:r>
            <a:endParaRPr lang="en-US" sz="4400" b="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endParaRPr>
          </a:p>
        </p:txBody>
      </p:sp>
      <p:pic>
        <p:nvPicPr>
          <p:cNvPr id="2" name="תמונה 1"/>
          <p:cNvPicPr>
            <a:picLocks noChangeAspect="1"/>
          </p:cNvPicPr>
          <p:nvPr/>
        </p:nvPicPr>
        <p:blipFill>
          <a:blip r:embed="rId9"/>
          <a:stretch>
            <a:fillRect/>
          </a:stretch>
        </p:blipFill>
        <p:spPr>
          <a:xfrm rot="18685255">
            <a:off x="893977" y="2290554"/>
            <a:ext cx="2064549" cy="2578118"/>
          </a:xfrm>
          <a:prstGeom prst="rect">
            <a:avLst/>
          </a:prstGeom>
        </p:spPr>
      </p:pic>
      <p:pic>
        <p:nvPicPr>
          <p:cNvPr id="9" name="תמונה 8"/>
          <p:cNvPicPr>
            <a:picLocks noChangeAspect="1"/>
          </p:cNvPicPr>
          <p:nvPr/>
        </p:nvPicPr>
        <p:blipFill rotWithShape="1">
          <a:blip r:embed="rId10">
            <a:extLst>
              <a:ext uri="{28A0092B-C50C-407E-A947-70E740481C1C}">
                <a14:useLocalDpi xmlns:a14="http://schemas.microsoft.com/office/drawing/2010/main" val="0"/>
              </a:ext>
            </a:extLst>
          </a:blip>
          <a:srcRect l="21990" t="6556" r="19017" b="29724"/>
          <a:stretch/>
        </p:blipFill>
        <p:spPr>
          <a:xfrm>
            <a:off x="819325" y="4384800"/>
            <a:ext cx="2886374" cy="2339717"/>
          </a:xfrm>
          <a:prstGeom prst="rect">
            <a:avLst/>
          </a:prstGeom>
        </p:spPr>
      </p:pic>
    </p:spTree>
    <p:extLst>
      <p:ext uri="{BB962C8B-B14F-4D97-AF65-F5344CB8AC3E}">
        <p14:creationId xmlns:p14="http://schemas.microsoft.com/office/powerpoint/2010/main" val="38127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0437461" y="1138187"/>
            <a:ext cx="687739" cy="8061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622" y="1413094"/>
            <a:ext cx="582528" cy="392715"/>
          </a:xfrm>
          <a:prstGeom prst="rect">
            <a:avLst/>
          </a:prstGeom>
        </p:spPr>
      </p:pic>
      <p:pic>
        <p:nvPicPr>
          <p:cNvPr id="8" name="תמונה 7"/>
          <p:cNvPicPr>
            <a:picLocks noChangeAspect="1"/>
          </p:cNvPicPr>
          <p:nvPr/>
        </p:nvPicPr>
        <p:blipFill>
          <a:blip r:embed="rId4"/>
          <a:stretch>
            <a:fillRect/>
          </a:stretch>
        </p:blipFill>
        <p:spPr>
          <a:xfrm>
            <a:off x="572854" y="605480"/>
            <a:ext cx="1136583" cy="1111548"/>
          </a:xfrm>
          <a:prstGeom prst="rect">
            <a:avLst/>
          </a:prstGeom>
        </p:spPr>
      </p:pic>
      <p:sp>
        <p:nvSpPr>
          <p:cNvPr id="11" name="TextBox 10"/>
          <p:cNvSpPr txBox="1"/>
          <p:nvPr/>
        </p:nvSpPr>
        <p:spPr>
          <a:xfrm>
            <a:off x="1453719" y="494432"/>
            <a:ext cx="8848569" cy="523220"/>
          </a:xfrm>
          <a:prstGeom prst="rect">
            <a:avLst/>
          </a:prstGeom>
          <a:noFill/>
        </p:spPr>
        <p:txBody>
          <a:bodyPr wrap="square" rtlCol="1">
            <a:spAutoFit/>
          </a:bodyPr>
          <a:lstStyle/>
          <a:p>
            <a:pPr algn="r"/>
            <a:r>
              <a:rPr lang="he-IL" sz="2800" b="1" dirty="0" smtClean="0">
                <a:solidFill>
                  <a:schemeClr val="bg1"/>
                </a:solidFill>
              </a:rPr>
              <a:t>לחשוב בתוך הקופסה - </a:t>
            </a:r>
            <a:r>
              <a:rPr lang="he-IL" b="1" dirty="0" smtClean="0">
                <a:solidFill>
                  <a:schemeClr val="bg1"/>
                </a:solidFill>
              </a:rPr>
              <a:t>יציאה </a:t>
            </a:r>
            <a:r>
              <a:rPr lang="he-IL" b="1" dirty="0">
                <a:solidFill>
                  <a:schemeClr val="bg1"/>
                </a:solidFill>
              </a:rPr>
              <a:t>מקיבעונות חשיבה</a:t>
            </a:r>
          </a:p>
        </p:txBody>
      </p:sp>
      <p:sp>
        <p:nvSpPr>
          <p:cNvPr id="18" name="מלבן 17"/>
          <p:cNvSpPr/>
          <p:nvPr/>
        </p:nvSpPr>
        <p:spPr>
          <a:xfrm>
            <a:off x="9728999" y="1164292"/>
            <a:ext cx="664413" cy="780342"/>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rtl="1">
              <a:lnSpc>
                <a:spcPct val="107000"/>
              </a:lnSpc>
              <a:spcAft>
                <a:spcPts val="800"/>
              </a:spcAft>
            </a:pPr>
            <a:r>
              <a:rPr lang="he-IL" sz="4400" b="1" dirty="0" smtClean="0">
                <a:solidFill>
                  <a:schemeClr val="accent2">
                    <a:lumMod val="75000"/>
                  </a:schemeClr>
                </a:solidFill>
                <a:latin typeface="Calibri" panose="020F0502020204030204" pitchFamily="34" charset="0"/>
                <a:ea typeface="Calibri" panose="020F0502020204030204" pitchFamily="34" charset="0"/>
              </a:rPr>
              <a:t>3</a:t>
            </a:r>
            <a:endParaRPr lang="en-US" sz="4400" b="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14" name="TextBox 13"/>
          <p:cNvSpPr txBox="1"/>
          <p:nvPr/>
        </p:nvSpPr>
        <p:spPr>
          <a:xfrm>
            <a:off x="4353277" y="1457332"/>
            <a:ext cx="5236144" cy="646331"/>
          </a:xfrm>
          <a:prstGeom prst="rect">
            <a:avLst/>
          </a:prstGeom>
          <a:noFill/>
        </p:spPr>
        <p:txBody>
          <a:bodyPr wrap="square" rtlCol="1">
            <a:spAutoFit/>
          </a:bodyPr>
          <a:lstStyle/>
          <a:p>
            <a:pPr algn="r"/>
            <a:r>
              <a:rPr lang="he-IL" sz="3600" b="1" dirty="0" smtClean="0">
                <a:solidFill>
                  <a:srgbClr val="FFFF00"/>
                </a:solidFill>
              </a:rPr>
              <a:t>מה משותף לכולם ?</a:t>
            </a:r>
            <a:endParaRPr lang="he-IL" sz="3600" b="1" dirty="0">
              <a:solidFill>
                <a:srgbClr val="FFFF00"/>
              </a:solidFill>
            </a:endParaRPr>
          </a:p>
        </p:txBody>
      </p:sp>
      <p:pic>
        <p:nvPicPr>
          <p:cNvPr id="4" name="תמונה 3"/>
          <p:cNvPicPr>
            <a:picLocks noChangeAspect="1"/>
          </p:cNvPicPr>
          <p:nvPr/>
        </p:nvPicPr>
        <p:blipFill>
          <a:blip r:embed="rId5"/>
          <a:stretch>
            <a:fillRect/>
          </a:stretch>
        </p:blipFill>
        <p:spPr>
          <a:xfrm>
            <a:off x="8057848" y="2686743"/>
            <a:ext cx="3996609" cy="3996609"/>
          </a:xfrm>
          <a:prstGeom prst="rect">
            <a:avLst/>
          </a:prstGeom>
        </p:spPr>
      </p:pic>
      <p:pic>
        <p:nvPicPr>
          <p:cNvPr id="19" name="תמונה 18"/>
          <p:cNvPicPr>
            <a:picLocks noChangeAspect="1"/>
          </p:cNvPicPr>
          <p:nvPr/>
        </p:nvPicPr>
        <p:blipFill rotWithShape="1">
          <a:blip r:embed="rId6"/>
          <a:srcRect r="15145"/>
          <a:stretch/>
        </p:blipFill>
        <p:spPr>
          <a:xfrm>
            <a:off x="247589" y="2686743"/>
            <a:ext cx="5218603" cy="4004126"/>
          </a:xfrm>
          <a:prstGeom prst="rect">
            <a:avLst/>
          </a:prstGeom>
        </p:spPr>
      </p:pic>
      <p:pic>
        <p:nvPicPr>
          <p:cNvPr id="20" name="תמונה 19"/>
          <p:cNvPicPr>
            <a:picLocks noChangeAspect="1"/>
          </p:cNvPicPr>
          <p:nvPr/>
        </p:nvPicPr>
        <p:blipFill>
          <a:blip r:embed="rId7"/>
          <a:stretch>
            <a:fillRect/>
          </a:stretch>
        </p:blipFill>
        <p:spPr>
          <a:xfrm>
            <a:off x="5687758" y="2679226"/>
            <a:ext cx="2252321" cy="4004126"/>
          </a:xfrm>
          <a:prstGeom prst="rect">
            <a:avLst/>
          </a:prstGeom>
        </p:spPr>
      </p:pic>
    </p:spTree>
    <p:extLst>
      <p:ext uri="{BB962C8B-B14F-4D97-AF65-F5344CB8AC3E}">
        <p14:creationId xmlns:p14="http://schemas.microsoft.com/office/powerpoint/2010/main" val="28579060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0437461" y="1138187"/>
            <a:ext cx="687739" cy="8061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622" y="1413094"/>
            <a:ext cx="582528" cy="392715"/>
          </a:xfrm>
          <a:prstGeom prst="rect">
            <a:avLst/>
          </a:prstGeom>
        </p:spPr>
      </p:pic>
      <p:pic>
        <p:nvPicPr>
          <p:cNvPr id="8" name="תמונה 7"/>
          <p:cNvPicPr>
            <a:picLocks noChangeAspect="1"/>
          </p:cNvPicPr>
          <p:nvPr/>
        </p:nvPicPr>
        <p:blipFill>
          <a:blip r:embed="rId4"/>
          <a:stretch>
            <a:fillRect/>
          </a:stretch>
        </p:blipFill>
        <p:spPr>
          <a:xfrm>
            <a:off x="572854" y="605480"/>
            <a:ext cx="1136583" cy="1111548"/>
          </a:xfrm>
          <a:prstGeom prst="rect">
            <a:avLst/>
          </a:prstGeom>
        </p:spPr>
      </p:pic>
      <p:sp>
        <p:nvSpPr>
          <p:cNvPr id="16" name="מלבן 15"/>
          <p:cNvSpPr/>
          <p:nvPr/>
        </p:nvSpPr>
        <p:spPr>
          <a:xfrm>
            <a:off x="5831958" y="1402489"/>
            <a:ext cx="3835879" cy="553357"/>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r" rtl="1">
              <a:lnSpc>
                <a:spcPct val="107000"/>
              </a:lnSpc>
              <a:spcAft>
                <a:spcPts val="800"/>
              </a:spcAft>
            </a:pPr>
            <a:r>
              <a:rPr lang="he-IL" sz="2800" b="1" dirty="0" smtClean="0">
                <a:solidFill>
                  <a:schemeClr val="accent2">
                    <a:lumMod val="75000"/>
                  </a:schemeClr>
                </a:solidFill>
                <a:latin typeface="Calibri" panose="020F0502020204030204" pitchFamily="34" charset="0"/>
                <a:ea typeface="Calibri" panose="020F0502020204030204" pitchFamily="34" charset="0"/>
              </a:rPr>
              <a:t>טכניקת איחוד משימות</a:t>
            </a:r>
            <a:endParaRPr lang="en-US" sz="2800" b="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3" name="TextBox 2"/>
          <p:cNvSpPr txBox="1"/>
          <p:nvPr/>
        </p:nvSpPr>
        <p:spPr>
          <a:xfrm>
            <a:off x="5162106" y="4449179"/>
            <a:ext cx="5388196" cy="1569660"/>
          </a:xfrm>
          <a:prstGeom prst="rect">
            <a:avLst/>
          </a:prstGeom>
          <a:noFill/>
        </p:spPr>
        <p:txBody>
          <a:bodyPr wrap="square" rtlCol="1">
            <a:spAutoFit/>
          </a:bodyPr>
          <a:lstStyle/>
          <a:p>
            <a:pPr algn="r"/>
            <a:r>
              <a:rPr lang="he-IL" sz="2400" dirty="0"/>
              <a:t>נסו לחשוב על חפצים פיזיים אחרים הנמצאים ברשותכם. כמה מהם יהיה ניתן לשפר, להרחיב או אפילו לשנות לגמרי באמצעות הוספה של פונקציות חדשות</a:t>
            </a:r>
            <a:r>
              <a:rPr lang="he-IL" sz="2400" dirty="0" smtClean="0"/>
              <a:t> </a:t>
            </a:r>
            <a:endParaRPr lang="he-IL" sz="2400" dirty="0"/>
          </a:p>
        </p:txBody>
      </p:sp>
      <p:sp>
        <p:nvSpPr>
          <p:cNvPr id="9" name="Rectangle 3"/>
          <p:cNvSpPr>
            <a:spLocks noChangeArrowheads="1"/>
          </p:cNvSpPr>
          <p:nvPr/>
        </p:nvSpPr>
        <p:spPr bwMode="auto">
          <a:xfrm>
            <a:off x="0" y="2553254"/>
            <a:ext cx="7704856" cy="889052"/>
          </a:xfrm>
          <a:prstGeom prst="roundRect">
            <a:avLst/>
          </a:prstGeom>
          <a:solidFill>
            <a:srgbClr val="FF8211"/>
          </a:solidFill>
          <a:ln>
            <a:noFill/>
          </a:ln>
          <a:effectLst>
            <a:reflection blurRad="6350" stA="52000" endA="300" endPos="35000" dir="5400000" sy="-100000" algn="bl" rotWithShape="0"/>
          </a:effectLs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he-IL" altLang="he-IL" sz="3200" b="1" dirty="0">
                <a:solidFill>
                  <a:srgbClr val="FFFFFF"/>
                </a:solidFill>
                <a:effectLst>
                  <a:outerShdw blurRad="38100" dist="38100" dir="2700000" algn="tl">
                    <a:srgbClr val="000000">
                      <a:alpha val="43137"/>
                    </a:srgbClr>
                  </a:outerShdw>
                </a:effectLst>
                <a:latin typeface="Calibri" pitchFamily="34" charset="0"/>
              </a:rPr>
              <a:t>הקצאת משימה או תפקיד נוספת למרכיב או למשאב קיים בתהליך</a:t>
            </a:r>
            <a:endParaRPr lang="he-IL" altLang="he-IL" sz="3200"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0" name="TextBox 9"/>
          <p:cNvSpPr txBox="1"/>
          <p:nvPr/>
        </p:nvSpPr>
        <p:spPr>
          <a:xfrm>
            <a:off x="-1319792" y="471761"/>
            <a:ext cx="8848569" cy="523220"/>
          </a:xfrm>
          <a:prstGeom prst="rect">
            <a:avLst/>
          </a:prstGeom>
          <a:noFill/>
        </p:spPr>
        <p:txBody>
          <a:bodyPr wrap="square" rtlCol="1">
            <a:spAutoFit/>
          </a:bodyPr>
          <a:lstStyle/>
          <a:p>
            <a:pPr algn="r"/>
            <a:r>
              <a:rPr lang="he-IL" sz="2800" b="1" dirty="0" smtClean="0">
                <a:solidFill>
                  <a:schemeClr val="bg1"/>
                </a:solidFill>
              </a:rPr>
              <a:t>לחשוב בתוך הקופסה - </a:t>
            </a:r>
            <a:r>
              <a:rPr lang="he-IL" b="1" dirty="0" smtClean="0">
                <a:solidFill>
                  <a:schemeClr val="bg1"/>
                </a:solidFill>
              </a:rPr>
              <a:t>יציאה </a:t>
            </a:r>
            <a:r>
              <a:rPr lang="he-IL" b="1" dirty="0">
                <a:solidFill>
                  <a:schemeClr val="bg1"/>
                </a:solidFill>
              </a:rPr>
              <a:t>מקיבעונות חשיבה</a:t>
            </a:r>
          </a:p>
        </p:txBody>
      </p:sp>
      <p:sp>
        <p:nvSpPr>
          <p:cNvPr id="17" name="מלבן 16"/>
          <p:cNvSpPr/>
          <p:nvPr/>
        </p:nvSpPr>
        <p:spPr>
          <a:xfrm>
            <a:off x="9728999" y="1164292"/>
            <a:ext cx="664413" cy="780342"/>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rtl="1">
              <a:lnSpc>
                <a:spcPct val="107000"/>
              </a:lnSpc>
              <a:spcAft>
                <a:spcPts val="800"/>
              </a:spcAft>
            </a:pPr>
            <a:r>
              <a:rPr lang="he-IL" sz="4400" b="1" dirty="0" smtClean="0">
                <a:solidFill>
                  <a:schemeClr val="accent2">
                    <a:lumMod val="75000"/>
                  </a:schemeClr>
                </a:solidFill>
                <a:latin typeface="Calibri" panose="020F0502020204030204" pitchFamily="34" charset="0"/>
                <a:ea typeface="Calibri" panose="020F0502020204030204" pitchFamily="34" charset="0"/>
              </a:rPr>
              <a:t>3</a:t>
            </a:r>
            <a:endParaRPr lang="en-US" sz="4400" b="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572853" y="6018839"/>
            <a:ext cx="3363879" cy="400110"/>
          </a:xfrm>
          <a:prstGeom prst="rect">
            <a:avLst/>
          </a:prstGeom>
          <a:noFill/>
        </p:spPr>
        <p:txBody>
          <a:bodyPr wrap="square" rtlCol="1">
            <a:spAutoFit/>
          </a:bodyPr>
          <a:lstStyle/>
          <a:p>
            <a:pPr algn="r" rtl="1"/>
            <a:r>
              <a:rPr lang="he-IL" sz="2000" b="1" dirty="0" smtClean="0"/>
              <a:t>הפכו דף  6 רק בסיום שקף זה</a:t>
            </a:r>
            <a:endParaRPr lang="he-IL" sz="2000" b="1" dirty="0"/>
          </a:p>
        </p:txBody>
      </p:sp>
    </p:spTree>
    <p:extLst>
      <p:ext uri="{BB962C8B-B14F-4D97-AF65-F5344CB8AC3E}">
        <p14:creationId xmlns:p14="http://schemas.microsoft.com/office/powerpoint/2010/main" val="35040822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0437461" y="1138187"/>
            <a:ext cx="687739" cy="8061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622" y="1413094"/>
            <a:ext cx="582528" cy="392715"/>
          </a:xfrm>
          <a:prstGeom prst="rect">
            <a:avLst/>
          </a:prstGeom>
        </p:spPr>
      </p:pic>
      <p:pic>
        <p:nvPicPr>
          <p:cNvPr id="8" name="תמונה 7"/>
          <p:cNvPicPr>
            <a:picLocks noChangeAspect="1"/>
          </p:cNvPicPr>
          <p:nvPr/>
        </p:nvPicPr>
        <p:blipFill>
          <a:blip r:embed="rId4"/>
          <a:stretch>
            <a:fillRect/>
          </a:stretch>
        </p:blipFill>
        <p:spPr>
          <a:xfrm>
            <a:off x="572854" y="605480"/>
            <a:ext cx="1136583" cy="1111548"/>
          </a:xfrm>
          <a:prstGeom prst="rect">
            <a:avLst/>
          </a:prstGeom>
        </p:spPr>
      </p:pic>
      <p:sp>
        <p:nvSpPr>
          <p:cNvPr id="11" name="TextBox 10"/>
          <p:cNvSpPr txBox="1"/>
          <p:nvPr/>
        </p:nvSpPr>
        <p:spPr>
          <a:xfrm>
            <a:off x="1453719" y="494432"/>
            <a:ext cx="8848569" cy="523220"/>
          </a:xfrm>
          <a:prstGeom prst="rect">
            <a:avLst/>
          </a:prstGeom>
          <a:noFill/>
        </p:spPr>
        <p:txBody>
          <a:bodyPr wrap="square" rtlCol="1">
            <a:spAutoFit/>
          </a:bodyPr>
          <a:lstStyle/>
          <a:p>
            <a:pPr algn="r"/>
            <a:r>
              <a:rPr lang="he-IL" sz="2800" b="1" dirty="0" smtClean="0">
                <a:solidFill>
                  <a:schemeClr val="bg1"/>
                </a:solidFill>
              </a:rPr>
              <a:t>לחשוב בתוך הקופסה - </a:t>
            </a:r>
            <a:r>
              <a:rPr lang="he-IL" b="1" dirty="0" smtClean="0">
                <a:solidFill>
                  <a:schemeClr val="bg1"/>
                </a:solidFill>
              </a:rPr>
              <a:t>יציאה </a:t>
            </a:r>
            <a:r>
              <a:rPr lang="he-IL" b="1" dirty="0">
                <a:solidFill>
                  <a:schemeClr val="bg1"/>
                </a:solidFill>
              </a:rPr>
              <a:t>מקיבעונות חשיבה</a:t>
            </a:r>
          </a:p>
        </p:txBody>
      </p:sp>
      <p:sp>
        <p:nvSpPr>
          <p:cNvPr id="18" name="מלבן 17"/>
          <p:cNvSpPr/>
          <p:nvPr/>
        </p:nvSpPr>
        <p:spPr>
          <a:xfrm>
            <a:off x="9728999" y="1164292"/>
            <a:ext cx="664413" cy="780342"/>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rtl="1">
              <a:lnSpc>
                <a:spcPct val="107000"/>
              </a:lnSpc>
              <a:spcAft>
                <a:spcPts val="800"/>
              </a:spcAft>
            </a:pPr>
            <a:r>
              <a:rPr lang="he-IL" sz="4400" b="1" dirty="0" smtClean="0">
                <a:solidFill>
                  <a:schemeClr val="accent2">
                    <a:lumMod val="75000"/>
                  </a:schemeClr>
                </a:solidFill>
                <a:latin typeface="Calibri" panose="020F0502020204030204" pitchFamily="34" charset="0"/>
                <a:ea typeface="Calibri" panose="020F0502020204030204" pitchFamily="34" charset="0"/>
              </a:rPr>
              <a:t>3</a:t>
            </a:r>
            <a:endParaRPr lang="en-US" sz="4400" b="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14" name="TextBox 13"/>
          <p:cNvSpPr txBox="1"/>
          <p:nvPr/>
        </p:nvSpPr>
        <p:spPr>
          <a:xfrm>
            <a:off x="4353277" y="1457332"/>
            <a:ext cx="5236144" cy="646331"/>
          </a:xfrm>
          <a:prstGeom prst="rect">
            <a:avLst/>
          </a:prstGeom>
          <a:noFill/>
        </p:spPr>
        <p:txBody>
          <a:bodyPr wrap="square" rtlCol="1">
            <a:spAutoFit/>
          </a:bodyPr>
          <a:lstStyle/>
          <a:p>
            <a:pPr algn="r"/>
            <a:r>
              <a:rPr lang="he-IL" sz="3600" b="1" dirty="0" smtClean="0">
                <a:solidFill>
                  <a:srgbClr val="FFFF00"/>
                </a:solidFill>
              </a:rPr>
              <a:t>מה משותף לכולם ?</a:t>
            </a:r>
            <a:endParaRPr lang="he-IL" sz="3600" b="1" dirty="0">
              <a:solidFill>
                <a:srgbClr val="FFFF00"/>
              </a:solidFill>
            </a:endParaRPr>
          </a:p>
        </p:txBody>
      </p:sp>
      <p:pic>
        <p:nvPicPr>
          <p:cNvPr id="4" name="תמונה 3"/>
          <p:cNvPicPr>
            <a:picLocks noChangeAspect="1"/>
          </p:cNvPicPr>
          <p:nvPr/>
        </p:nvPicPr>
        <p:blipFill>
          <a:blip r:embed="rId5"/>
          <a:stretch>
            <a:fillRect/>
          </a:stretch>
        </p:blipFill>
        <p:spPr>
          <a:xfrm>
            <a:off x="8057848" y="2686743"/>
            <a:ext cx="3996609" cy="3996609"/>
          </a:xfrm>
          <a:prstGeom prst="rect">
            <a:avLst/>
          </a:prstGeom>
        </p:spPr>
      </p:pic>
      <p:pic>
        <p:nvPicPr>
          <p:cNvPr id="19" name="תמונה 18"/>
          <p:cNvPicPr>
            <a:picLocks noChangeAspect="1"/>
          </p:cNvPicPr>
          <p:nvPr/>
        </p:nvPicPr>
        <p:blipFill rotWithShape="1">
          <a:blip r:embed="rId6"/>
          <a:srcRect r="15145"/>
          <a:stretch/>
        </p:blipFill>
        <p:spPr>
          <a:xfrm>
            <a:off x="247589" y="2686743"/>
            <a:ext cx="5218603" cy="4004126"/>
          </a:xfrm>
          <a:prstGeom prst="rect">
            <a:avLst/>
          </a:prstGeom>
        </p:spPr>
      </p:pic>
      <p:pic>
        <p:nvPicPr>
          <p:cNvPr id="20" name="תמונה 19"/>
          <p:cNvPicPr>
            <a:picLocks noChangeAspect="1"/>
          </p:cNvPicPr>
          <p:nvPr/>
        </p:nvPicPr>
        <p:blipFill>
          <a:blip r:embed="rId7"/>
          <a:stretch>
            <a:fillRect/>
          </a:stretch>
        </p:blipFill>
        <p:spPr>
          <a:xfrm>
            <a:off x="5687758" y="2679226"/>
            <a:ext cx="2252321" cy="4004126"/>
          </a:xfrm>
          <a:prstGeom prst="rect">
            <a:avLst/>
          </a:prstGeom>
        </p:spPr>
      </p:pic>
    </p:spTree>
    <p:extLst>
      <p:ext uri="{BB962C8B-B14F-4D97-AF65-F5344CB8AC3E}">
        <p14:creationId xmlns:p14="http://schemas.microsoft.com/office/powerpoint/2010/main" val="18102184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0437461" y="1138187"/>
            <a:ext cx="687739" cy="8061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622" y="1413094"/>
            <a:ext cx="582528" cy="392715"/>
          </a:xfrm>
          <a:prstGeom prst="rect">
            <a:avLst/>
          </a:prstGeom>
        </p:spPr>
      </p:pic>
      <p:pic>
        <p:nvPicPr>
          <p:cNvPr id="8" name="תמונה 7"/>
          <p:cNvPicPr>
            <a:picLocks noChangeAspect="1"/>
          </p:cNvPicPr>
          <p:nvPr/>
        </p:nvPicPr>
        <p:blipFill>
          <a:blip r:embed="rId4"/>
          <a:stretch>
            <a:fillRect/>
          </a:stretch>
        </p:blipFill>
        <p:spPr>
          <a:xfrm>
            <a:off x="572854" y="605480"/>
            <a:ext cx="1136583" cy="1111548"/>
          </a:xfrm>
          <a:prstGeom prst="rect">
            <a:avLst/>
          </a:prstGeom>
        </p:spPr>
      </p:pic>
      <p:sp>
        <p:nvSpPr>
          <p:cNvPr id="16" name="מלבן 15"/>
          <p:cNvSpPr/>
          <p:nvPr/>
        </p:nvSpPr>
        <p:spPr>
          <a:xfrm>
            <a:off x="7289321" y="3655651"/>
            <a:ext cx="3835879" cy="530145"/>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r" rtl="1">
              <a:lnSpc>
                <a:spcPct val="107000"/>
              </a:lnSpc>
              <a:spcAft>
                <a:spcPts val="800"/>
              </a:spcAft>
            </a:pPr>
            <a:r>
              <a:rPr lang="he-IL" sz="2800" b="1" dirty="0" smtClean="0">
                <a:solidFill>
                  <a:schemeClr val="accent2">
                    <a:lumMod val="75000"/>
                  </a:schemeClr>
                </a:solidFill>
                <a:latin typeface="Calibri" panose="020F0502020204030204" pitchFamily="34" charset="0"/>
                <a:ea typeface="Calibri" panose="020F0502020204030204" pitchFamily="34" charset="0"/>
              </a:rPr>
              <a:t>איזה </a:t>
            </a:r>
            <a:r>
              <a:rPr lang="he-IL" sz="2800" b="1" dirty="0">
                <a:solidFill>
                  <a:schemeClr val="accent2">
                    <a:lumMod val="75000"/>
                  </a:schemeClr>
                </a:solidFill>
                <a:latin typeface="Calibri" panose="020F0502020204030204" pitchFamily="34" charset="0"/>
                <a:ea typeface="Calibri" panose="020F0502020204030204" pitchFamily="34" charset="0"/>
              </a:rPr>
              <a:t>טכניקה </a:t>
            </a:r>
            <a:r>
              <a:rPr lang="he-IL" sz="2800" b="1" dirty="0" err="1">
                <a:solidFill>
                  <a:schemeClr val="accent2">
                    <a:lumMod val="75000"/>
                  </a:schemeClr>
                </a:solidFill>
                <a:latin typeface="Calibri" panose="020F0502020204030204" pitchFamily="34" charset="0"/>
                <a:ea typeface="Calibri" panose="020F0502020204030204" pitchFamily="34" charset="0"/>
              </a:rPr>
              <a:t>מותארת</a:t>
            </a:r>
            <a:r>
              <a:rPr lang="he-IL" sz="2800" b="1" dirty="0" smtClean="0">
                <a:solidFill>
                  <a:schemeClr val="accent2">
                    <a:lumMod val="75000"/>
                  </a:schemeClr>
                </a:solidFill>
                <a:latin typeface="Calibri" panose="020F0502020204030204" pitchFamily="34" charset="0"/>
                <a:ea typeface="Calibri" panose="020F0502020204030204" pitchFamily="34" charset="0"/>
              </a:rPr>
              <a:t>? </a:t>
            </a:r>
            <a:endParaRPr lang="en-US" sz="2800" b="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endParaRPr>
          </a:p>
        </p:txBody>
      </p:sp>
      <p:pic>
        <p:nvPicPr>
          <p:cNvPr id="11" name="תמונה 10"/>
          <p:cNvPicPr>
            <a:picLocks noChangeAspect="1"/>
          </p:cNvPicPr>
          <p:nvPr/>
        </p:nvPicPr>
        <p:blipFill>
          <a:blip r:embed="rId5"/>
          <a:stretch>
            <a:fillRect/>
          </a:stretch>
        </p:blipFill>
        <p:spPr>
          <a:xfrm>
            <a:off x="437069" y="473399"/>
            <a:ext cx="5983939" cy="8058175"/>
          </a:xfrm>
          <a:prstGeom prst="rect">
            <a:avLst/>
          </a:prstGeom>
        </p:spPr>
      </p:pic>
      <p:sp>
        <p:nvSpPr>
          <p:cNvPr id="12" name="מלבן 11"/>
          <p:cNvSpPr/>
          <p:nvPr/>
        </p:nvSpPr>
        <p:spPr>
          <a:xfrm>
            <a:off x="7734510" y="1276172"/>
            <a:ext cx="2616901" cy="553357"/>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r" rtl="1">
              <a:lnSpc>
                <a:spcPct val="107000"/>
              </a:lnSpc>
              <a:spcAft>
                <a:spcPts val="800"/>
              </a:spcAft>
            </a:pPr>
            <a:r>
              <a:rPr lang="he-IL" sz="2800" b="1" dirty="0" smtClean="0">
                <a:solidFill>
                  <a:schemeClr val="accent2">
                    <a:lumMod val="75000"/>
                  </a:schemeClr>
                </a:solidFill>
                <a:latin typeface="Calibri" panose="020F0502020204030204" pitchFamily="34" charset="0"/>
                <a:ea typeface="Calibri" panose="020F0502020204030204" pitchFamily="34" charset="0"/>
              </a:rPr>
              <a:t>דוגמאות בכתה!</a:t>
            </a:r>
            <a:endParaRPr lang="en-US" sz="2800" b="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396639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0437461" y="1138187"/>
            <a:ext cx="687739" cy="8061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622" y="1413094"/>
            <a:ext cx="582528" cy="392715"/>
          </a:xfrm>
          <a:prstGeom prst="rect">
            <a:avLst/>
          </a:prstGeom>
        </p:spPr>
      </p:pic>
      <p:pic>
        <p:nvPicPr>
          <p:cNvPr id="8" name="תמונה 7"/>
          <p:cNvPicPr>
            <a:picLocks noChangeAspect="1"/>
          </p:cNvPicPr>
          <p:nvPr/>
        </p:nvPicPr>
        <p:blipFill>
          <a:blip r:embed="rId4"/>
          <a:stretch>
            <a:fillRect/>
          </a:stretch>
        </p:blipFill>
        <p:spPr>
          <a:xfrm>
            <a:off x="572854" y="605480"/>
            <a:ext cx="1136583" cy="1111548"/>
          </a:xfrm>
          <a:prstGeom prst="rect">
            <a:avLst/>
          </a:prstGeom>
        </p:spPr>
      </p:pic>
      <p:sp>
        <p:nvSpPr>
          <p:cNvPr id="16" name="מלבן 15"/>
          <p:cNvSpPr/>
          <p:nvPr/>
        </p:nvSpPr>
        <p:spPr>
          <a:xfrm>
            <a:off x="7289321" y="3655651"/>
            <a:ext cx="3835879" cy="530145"/>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r" rtl="1">
              <a:lnSpc>
                <a:spcPct val="107000"/>
              </a:lnSpc>
              <a:spcAft>
                <a:spcPts val="800"/>
              </a:spcAft>
            </a:pPr>
            <a:r>
              <a:rPr lang="he-IL" sz="2800" b="1" dirty="0" smtClean="0">
                <a:solidFill>
                  <a:schemeClr val="accent2">
                    <a:lumMod val="75000"/>
                  </a:schemeClr>
                </a:solidFill>
                <a:latin typeface="Calibri" panose="020F0502020204030204" pitchFamily="34" charset="0"/>
                <a:ea typeface="Calibri" panose="020F0502020204030204" pitchFamily="34" charset="0"/>
              </a:rPr>
              <a:t>איזה </a:t>
            </a:r>
            <a:r>
              <a:rPr lang="he-IL" sz="2800" b="1" dirty="0">
                <a:solidFill>
                  <a:schemeClr val="accent2">
                    <a:lumMod val="75000"/>
                  </a:schemeClr>
                </a:solidFill>
                <a:latin typeface="Calibri" panose="020F0502020204030204" pitchFamily="34" charset="0"/>
                <a:ea typeface="Calibri" panose="020F0502020204030204" pitchFamily="34" charset="0"/>
              </a:rPr>
              <a:t>טכניקה </a:t>
            </a:r>
            <a:r>
              <a:rPr lang="he-IL" sz="2800" b="1" dirty="0" err="1">
                <a:solidFill>
                  <a:schemeClr val="accent2">
                    <a:lumMod val="75000"/>
                  </a:schemeClr>
                </a:solidFill>
                <a:latin typeface="Calibri" panose="020F0502020204030204" pitchFamily="34" charset="0"/>
                <a:ea typeface="Calibri" panose="020F0502020204030204" pitchFamily="34" charset="0"/>
              </a:rPr>
              <a:t>מותארת</a:t>
            </a:r>
            <a:r>
              <a:rPr lang="he-IL" sz="2800" b="1" dirty="0" smtClean="0">
                <a:solidFill>
                  <a:schemeClr val="accent2">
                    <a:lumMod val="75000"/>
                  </a:schemeClr>
                </a:solidFill>
                <a:latin typeface="Calibri" panose="020F0502020204030204" pitchFamily="34" charset="0"/>
                <a:ea typeface="Calibri" panose="020F0502020204030204" pitchFamily="34" charset="0"/>
              </a:rPr>
              <a:t>? </a:t>
            </a:r>
            <a:endParaRPr lang="en-US" sz="2800" b="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12" name="מלבן 11"/>
          <p:cNvSpPr/>
          <p:nvPr/>
        </p:nvSpPr>
        <p:spPr>
          <a:xfrm>
            <a:off x="7734510" y="1276172"/>
            <a:ext cx="2616901" cy="553357"/>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r" rtl="1">
              <a:lnSpc>
                <a:spcPct val="107000"/>
              </a:lnSpc>
              <a:spcAft>
                <a:spcPts val="800"/>
              </a:spcAft>
            </a:pPr>
            <a:r>
              <a:rPr lang="he-IL" sz="2800" b="1" dirty="0" smtClean="0">
                <a:solidFill>
                  <a:schemeClr val="accent2">
                    <a:lumMod val="75000"/>
                  </a:schemeClr>
                </a:solidFill>
                <a:latin typeface="Calibri" panose="020F0502020204030204" pitchFamily="34" charset="0"/>
                <a:ea typeface="Calibri" panose="020F0502020204030204" pitchFamily="34" charset="0"/>
              </a:rPr>
              <a:t>דוגמאות בכתה!</a:t>
            </a:r>
            <a:endParaRPr lang="en-US" sz="2800" b="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endParaRPr>
          </a:p>
        </p:txBody>
      </p:sp>
      <p:pic>
        <p:nvPicPr>
          <p:cNvPr id="9" name="תמונה 8"/>
          <p:cNvPicPr>
            <a:picLocks noChangeAspect="1"/>
          </p:cNvPicPr>
          <p:nvPr/>
        </p:nvPicPr>
        <p:blipFill>
          <a:blip r:embed="rId5"/>
          <a:stretch>
            <a:fillRect/>
          </a:stretch>
        </p:blipFill>
        <p:spPr>
          <a:xfrm>
            <a:off x="493725" y="453663"/>
            <a:ext cx="5864601" cy="6404337"/>
          </a:xfrm>
          <a:prstGeom prst="rect">
            <a:avLst/>
          </a:prstGeom>
        </p:spPr>
      </p:pic>
    </p:spTree>
    <p:extLst>
      <p:ext uri="{BB962C8B-B14F-4D97-AF65-F5344CB8AC3E}">
        <p14:creationId xmlns:p14="http://schemas.microsoft.com/office/powerpoint/2010/main" val="32735336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0437461" y="1138187"/>
            <a:ext cx="687739" cy="8061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622" y="1413094"/>
            <a:ext cx="582528" cy="392715"/>
          </a:xfrm>
          <a:prstGeom prst="rect">
            <a:avLst/>
          </a:prstGeom>
        </p:spPr>
      </p:pic>
      <p:pic>
        <p:nvPicPr>
          <p:cNvPr id="8" name="תמונה 7"/>
          <p:cNvPicPr>
            <a:picLocks noChangeAspect="1"/>
          </p:cNvPicPr>
          <p:nvPr/>
        </p:nvPicPr>
        <p:blipFill>
          <a:blip r:embed="rId4"/>
          <a:stretch>
            <a:fillRect/>
          </a:stretch>
        </p:blipFill>
        <p:spPr>
          <a:xfrm>
            <a:off x="572854" y="605480"/>
            <a:ext cx="1136583" cy="1111548"/>
          </a:xfrm>
          <a:prstGeom prst="rect">
            <a:avLst/>
          </a:prstGeom>
        </p:spPr>
      </p:pic>
      <p:sp>
        <p:nvSpPr>
          <p:cNvPr id="16" name="מלבן 15"/>
          <p:cNvSpPr/>
          <p:nvPr/>
        </p:nvSpPr>
        <p:spPr>
          <a:xfrm>
            <a:off x="7289321" y="3655651"/>
            <a:ext cx="3835879" cy="530145"/>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r" rtl="1">
              <a:lnSpc>
                <a:spcPct val="107000"/>
              </a:lnSpc>
              <a:spcAft>
                <a:spcPts val="800"/>
              </a:spcAft>
            </a:pPr>
            <a:r>
              <a:rPr lang="he-IL" sz="2800" b="1" dirty="0" smtClean="0">
                <a:solidFill>
                  <a:schemeClr val="accent2">
                    <a:lumMod val="75000"/>
                  </a:schemeClr>
                </a:solidFill>
                <a:latin typeface="Calibri" panose="020F0502020204030204" pitchFamily="34" charset="0"/>
                <a:ea typeface="Calibri" panose="020F0502020204030204" pitchFamily="34" charset="0"/>
              </a:rPr>
              <a:t>איזה </a:t>
            </a:r>
            <a:r>
              <a:rPr lang="he-IL" sz="2800" b="1" dirty="0">
                <a:solidFill>
                  <a:schemeClr val="accent2">
                    <a:lumMod val="75000"/>
                  </a:schemeClr>
                </a:solidFill>
                <a:latin typeface="Calibri" panose="020F0502020204030204" pitchFamily="34" charset="0"/>
                <a:ea typeface="Calibri" panose="020F0502020204030204" pitchFamily="34" charset="0"/>
              </a:rPr>
              <a:t>טכניקה </a:t>
            </a:r>
            <a:r>
              <a:rPr lang="he-IL" sz="2800" b="1" dirty="0" err="1">
                <a:solidFill>
                  <a:schemeClr val="accent2">
                    <a:lumMod val="75000"/>
                  </a:schemeClr>
                </a:solidFill>
                <a:latin typeface="Calibri" panose="020F0502020204030204" pitchFamily="34" charset="0"/>
                <a:ea typeface="Calibri" panose="020F0502020204030204" pitchFamily="34" charset="0"/>
              </a:rPr>
              <a:t>מותארת</a:t>
            </a:r>
            <a:r>
              <a:rPr lang="he-IL" sz="2800" b="1" dirty="0" smtClean="0">
                <a:solidFill>
                  <a:schemeClr val="accent2">
                    <a:lumMod val="75000"/>
                  </a:schemeClr>
                </a:solidFill>
                <a:latin typeface="Calibri" panose="020F0502020204030204" pitchFamily="34" charset="0"/>
                <a:ea typeface="Calibri" panose="020F0502020204030204" pitchFamily="34" charset="0"/>
              </a:rPr>
              <a:t>? </a:t>
            </a:r>
            <a:endParaRPr lang="en-US" sz="2800" b="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12" name="מלבן 11"/>
          <p:cNvSpPr/>
          <p:nvPr/>
        </p:nvSpPr>
        <p:spPr>
          <a:xfrm>
            <a:off x="7734510" y="1276172"/>
            <a:ext cx="2616901" cy="553357"/>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r" rtl="1">
              <a:lnSpc>
                <a:spcPct val="107000"/>
              </a:lnSpc>
              <a:spcAft>
                <a:spcPts val="800"/>
              </a:spcAft>
            </a:pPr>
            <a:r>
              <a:rPr lang="he-IL" sz="2800" b="1" dirty="0" smtClean="0">
                <a:solidFill>
                  <a:schemeClr val="accent2">
                    <a:lumMod val="75000"/>
                  </a:schemeClr>
                </a:solidFill>
                <a:latin typeface="Calibri" panose="020F0502020204030204" pitchFamily="34" charset="0"/>
                <a:ea typeface="Calibri" panose="020F0502020204030204" pitchFamily="34" charset="0"/>
              </a:rPr>
              <a:t>דוגמאות בכתה!</a:t>
            </a:r>
            <a:endParaRPr lang="en-US" sz="2800" b="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endParaRPr>
          </a:p>
        </p:txBody>
      </p:sp>
      <p:pic>
        <p:nvPicPr>
          <p:cNvPr id="10" name="תמונה 9"/>
          <p:cNvPicPr>
            <a:picLocks noChangeAspect="1"/>
          </p:cNvPicPr>
          <p:nvPr/>
        </p:nvPicPr>
        <p:blipFill>
          <a:blip r:embed="rId5"/>
          <a:stretch>
            <a:fillRect/>
          </a:stretch>
        </p:blipFill>
        <p:spPr>
          <a:xfrm>
            <a:off x="467986" y="494398"/>
            <a:ext cx="3603873" cy="6390934"/>
          </a:xfrm>
          <a:prstGeom prst="rect">
            <a:avLst/>
          </a:prstGeom>
        </p:spPr>
      </p:pic>
      <p:sp>
        <p:nvSpPr>
          <p:cNvPr id="9" name="TextBox 8"/>
          <p:cNvSpPr txBox="1"/>
          <p:nvPr/>
        </p:nvSpPr>
        <p:spPr>
          <a:xfrm>
            <a:off x="7289321" y="6011918"/>
            <a:ext cx="3363879" cy="400110"/>
          </a:xfrm>
          <a:prstGeom prst="rect">
            <a:avLst/>
          </a:prstGeom>
          <a:noFill/>
        </p:spPr>
        <p:txBody>
          <a:bodyPr wrap="square" rtlCol="1">
            <a:spAutoFit/>
          </a:bodyPr>
          <a:lstStyle/>
          <a:p>
            <a:pPr algn="r" rtl="1"/>
            <a:r>
              <a:rPr lang="he-IL" sz="2000" b="1" dirty="0" smtClean="0"/>
              <a:t>הפכו דף  7 רק בסיום שקף זה</a:t>
            </a:r>
            <a:endParaRPr lang="he-IL" sz="2000" b="1" dirty="0"/>
          </a:p>
        </p:txBody>
      </p:sp>
    </p:spTree>
    <p:extLst>
      <p:ext uri="{BB962C8B-B14F-4D97-AF65-F5344CB8AC3E}">
        <p14:creationId xmlns:p14="http://schemas.microsoft.com/office/powerpoint/2010/main" val="36881749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58657" y="695505"/>
            <a:ext cx="8848569" cy="830997"/>
          </a:xfrm>
          <a:prstGeom prst="rect">
            <a:avLst/>
          </a:prstGeom>
          <a:noFill/>
        </p:spPr>
        <p:txBody>
          <a:bodyPr wrap="square" rtlCol="1">
            <a:spAutoFit/>
          </a:bodyPr>
          <a:lstStyle/>
          <a:p>
            <a:pPr algn="r"/>
            <a:r>
              <a:rPr lang="he-IL" sz="4800" b="1" dirty="0" smtClean="0">
                <a:solidFill>
                  <a:schemeClr val="bg1"/>
                </a:solidFill>
              </a:rPr>
              <a:t>תמונת מצב: מורים </a:t>
            </a:r>
            <a:endParaRPr lang="he-IL" sz="4800" b="1" dirty="0" smtClean="0">
              <a:solidFill>
                <a:schemeClr val="bg1"/>
              </a:solidFill>
            </a:endParaRPr>
          </a:p>
        </p:txBody>
      </p:sp>
      <p:sp>
        <p:nvSpPr>
          <p:cNvPr id="6" name="מלבן 5"/>
          <p:cNvSpPr/>
          <p:nvPr/>
        </p:nvSpPr>
        <p:spPr>
          <a:xfrm>
            <a:off x="10437461" y="1138187"/>
            <a:ext cx="687739" cy="8061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622" y="1413094"/>
            <a:ext cx="582528" cy="392715"/>
          </a:xfrm>
          <a:prstGeom prst="rect">
            <a:avLst/>
          </a:prstGeom>
        </p:spPr>
      </p:pic>
      <p:pic>
        <p:nvPicPr>
          <p:cNvPr id="8" name="תמונה 7"/>
          <p:cNvPicPr>
            <a:picLocks noChangeAspect="1"/>
          </p:cNvPicPr>
          <p:nvPr/>
        </p:nvPicPr>
        <p:blipFill>
          <a:blip r:embed="rId4"/>
          <a:stretch>
            <a:fillRect/>
          </a:stretch>
        </p:blipFill>
        <p:spPr>
          <a:xfrm>
            <a:off x="572854" y="605480"/>
            <a:ext cx="1136583" cy="1111548"/>
          </a:xfrm>
          <a:prstGeom prst="rect">
            <a:avLst/>
          </a:prstGeom>
        </p:spPr>
      </p:pic>
      <p:sp>
        <p:nvSpPr>
          <p:cNvPr id="4" name="TextBox 3"/>
          <p:cNvSpPr txBox="1"/>
          <p:nvPr/>
        </p:nvSpPr>
        <p:spPr>
          <a:xfrm>
            <a:off x="298064" y="2625404"/>
            <a:ext cx="11195085" cy="3970318"/>
          </a:xfrm>
          <a:prstGeom prst="rect">
            <a:avLst/>
          </a:prstGeom>
          <a:noFill/>
        </p:spPr>
        <p:txBody>
          <a:bodyPr wrap="square" rtlCol="1">
            <a:spAutoFit/>
          </a:bodyPr>
          <a:lstStyle/>
          <a:p>
            <a:pPr marL="342900" indent="-342900" algn="r" rtl="1">
              <a:lnSpc>
                <a:spcPct val="150000"/>
              </a:lnSpc>
              <a:buFont typeface="Wingdings" panose="05000000000000000000" pitchFamily="2" charset="2"/>
              <a:buChar char="q"/>
            </a:pPr>
            <a:r>
              <a:rPr lang="he-IL" sz="2400" dirty="0" smtClean="0"/>
              <a:t>מורים מדברים למעלה מ </a:t>
            </a:r>
            <a:r>
              <a:rPr lang="he-IL" sz="2400" b="1" dirty="0" smtClean="0"/>
              <a:t>70% </a:t>
            </a:r>
            <a:r>
              <a:rPr lang="he-IL" sz="2400" dirty="0" smtClean="0"/>
              <a:t>מזמן  השיעור בכיתה !</a:t>
            </a:r>
          </a:p>
          <a:p>
            <a:pPr marL="342900" indent="-342900" algn="r" rtl="1">
              <a:lnSpc>
                <a:spcPct val="150000"/>
              </a:lnSpc>
              <a:buFont typeface="Wingdings" panose="05000000000000000000" pitchFamily="2" charset="2"/>
              <a:buChar char="q"/>
            </a:pPr>
            <a:r>
              <a:rPr lang="he-IL" sz="2400" dirty="0" smtClean="0"/>
              <a:t>מורים שואלים בממוצע  </a:t>
            </a:r>
            <a:r>
              <a:rPr lang="he-IL" sz="2400" b="1" dirty="0" smtClean="0"/>
              <a:t>כ- 70 </a:t>
            </a:r>
            <a:r>
              <a:rPr lang="he-IL" sz="2400" dirty="0" smtClean="0"/>
              <a:t>שאלות במהלך השיעור וסבורים ששאלו </a:t>
            </a:r>
            <a:r>
              <a:rPr lang="he-IL" sz="2400" b="1" dirty="0" smtClean="0"/>
              <a:t>12-20</a:t>
            </a:r>
            <a:r>
              <a:rPr lang="he-IL" sz="2400" dirty="0" smtClean="0"/>
              <a:t>  שאלות.</a:t>
            </a:r>
          </a:p>
          <a:p>
            <a:pPr marL="342900" indent="-342900" algn="r" rtl="1">
              <a:lnSpc>
                <a:spcPct val="150000"/>
              </a:lnSpc>
              <a:buFont typeface="Wingdings" panose="05000000000000000000" pitchFamily="2" charset="2"/>
              <a:buChar char="q"/>
            </a:pPr>
            <a:r>
              <a:rPr lang="he-IL" sz="2400" b="1" dirty="0" smtClean="0"/>
              <a:t>50%</a:t>
            </a:r>
            <a:r>
              <a:rPr lang="he-IL" sz="2400" dirty="0" smtClean="0"/>
              <a:t> מן  השאלות הם שאלות נהלים, ידע.</a:t>
            </a:r>
          </a:p>
          <a:p>
            <a:pPr marL="342900" indent="-342900" algn="r" rtl="1">
              <a:lnSpc>
                <a:spcPct val="150000"/>
              </a:lnSpc>
              <a:buFont typeface="Wingdings" panose="05000000000000000000" pitchFamily="2" charset="2"/>
              <a:buChar char="q"/>
            </a:pPr>
            <a:r>
              <a:rPr lang="he-IL" sz="2400" b="1" dirty="0" smtClean="0"/>
              <a:t>40%</a:t>
            </a:r>
            <a:r>
              <a:rPr lang="he-IL" sz="2400" dirty="0" smtClean="0"/>
              <a:t> מן השאלות הן שאלות סגורות </a:t>
            </a:r>
          </a:p>
          <a:p>
            <a:pPr marL="342900" indent="-342900" algn="r" rtl="1">
              <a:lnSpc>
                <a:spcPct val="150000"/>
              </a:lnSpc>
              <a:buFont typeface="Wingdings" panose="05000000000000000000" pitchFamily="2" charset="2"/>
              <a:buChar char="q"/>
            </a:pPr>
            <a:r>
              <a:rPr lang="he-IL" sz="2400" b="1" dirty="0" smtClean="0"/>
              <a:t>10%</a:t>
            </a:r>
            <a:r>
              <a:rPr lang="he-IL" sz="2400" dirty="0" smtClean="0"/>
              <a:t> מן השאלות הן שאלות פתוחות </a:t>
            </a:r>
          </a:p>
          <a:p>
            <a:pPr marL="342900" indent="-342900" algn="r" rtl="1">
              <a:lnSpc>
                <a:spcPct val="150000"/>
              </a:lnSpc>
              <a:buFont typeface="Wingdings" panose="05000000000000000000" pitchFamily="2" charset="2"/>
              <a:buChar char="q"/>
            </a:pPr>
            <a:r>
              <a:rPr lang="he-IL" sz="2400" b="1" dirty="0" smtClean="0"/>
              <a:t>שאלות חקירה </a:t>
            </a:r>
            <a:r>
              <a:rPr lang="he-IL" sz="2400" dirty="0" smtClean="0"/>
              <a:t>או שאלות המבוססות על דברי התלמידים כמעט ואינן </a:t>
            </a:r>
            <a:r>
              <a:rPr lang="he-IL" sz="2400" dirty="0" err="1" smtClean="0"/>
              <a:t>נשאלון</a:t>
            </a:r>
            <a:r>
              <a:rPr lang="he-IL" sz="2400" dirty="0" smtClean="0"/>
              <a:t> (4%)</a:t>
            </a:r>
          </a:p>
          <a:p>
            <a:pPr marL="342900" indent="-342900" algn="r" rtl="1">
              <a:lnSpc>
                <a:spcPct val="150000"/>
              </a:lnSpc>
              <a:buFont typeface="Wingdings" panose="05000000000000000000" pitchFamily="2" charset="2"/>
              <a:buChar char="q"/>
            </a:pPr>
            <a:r>
              <a:rPr lang="he-IL" sz="2400" dirty="0" smtClean="0"/>
              <a:t>מורים ממתינים בממוצע </a:t>
            </a:r>
            <a:r>
              <a:rPr lang="he-IL" sz="2400" b="1" dirty="0" smtClean="0"/>
              <a:t>1.2</a:t>
            </a:r>
            <a:r>
              <a:rPr lang="he-IL" sz="2400" dirty="0" smtClean="0"/>
              <a:t> שניות לתשובה מתלמיד  </a:t>
            </a:r>
          </a:p>
        </p:txBody>
      </p:sp>
    </p:spTree>
    <p:extLst>
      <p:ext uri="{BB962C8B-B14F-4D97-AF65-F5344CB8AC3E}">
        <p14:creationId xmlns:p14="http://schemas.microsoft.com/office/powerpoint/2010/main" val="42423987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5500" y="605480"/>
            <a:ext cx="8848569" cy="1200329"/>
          </a:xfrm>
          <a:prstGeom prst="rect">
            <a:avLst/>
          </a:prstGeom>
          <a:noFill/>
        </p:spPr>
        <p:txBody>
          <a:bodyPr wrap="square" rtlCol="1">
            <a:spAutoFit/>
          </a:bodyPr>
          <a:lstStyle/>
          <a:p>
            <a:pPr algn="r"/>
            <a:r>
              <a:rPr lang="he-IL" sz="4800" b="1" dirty="0" smtClean="0">
                <a:solidFill>
                  <a:schemeClr val="bg1"/>
                </a:solidFill>
              </a:rPr>
              <a:t>לחשוב בתוך הקופסה</a:t>
            </a:r>
          </a:p>
          <a:p>
            <a:pPr algn="r"/>
            <a:r>
              <a:rPr lang="he-IL" sz="2400" b="1" dirty="0" smtClean="0">
                <a:solidFill>
                  <a:schemeClr val="bg1"/>
                </a:solidFill>
              </a:rPr>
              <a:t>יציאה </a:t>
            </a:r>
            <a:r>
              <a:rPr lang="he-IL" sz="2400" b="1" dirty="0">
                <a:solidFill>
                  <a:schemeClr val="bg1"/>
                </a:solidFill>
              </a:rPr>
              <a:t>מקיבעונות חשיבה</a:t>
            </a:r>
          </a:p>
        </p:txBody>
      </p:sp>
      <p:sp>
        <p:nvSpPr>
          <p:cNvPr id="6" name="מלבן 5"/>
          <p:cNvSpPr/>
          <p:nvPr/>
        </p:nvSpPr>
        <p:spPr>
          <a:xfrm>
            <a:off x="10437461" y="1138187"/>
            <a:ext cx="687739" cy="8061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622" y="1413094"/>
            <a:ext cx="582528" cy="392715"/>
          </a:xfrm>
          <a:prstGeom prst="rect">
            <a:avLst/>
          </a:prstGeom>
        </p:spPr>
      </p:pic>
      <p:pic>
        <p:nvPicPr>
          <p:cNvPr id="8" name="תמונה 7"/>
          <p:cNvPicPr>
            <a:picLocks noChangeAspect="1"/>
          </p:cNvPicPr>
          <p:nvPr/>
        </p:nvPicPr>
        <p:blipFill>
          <a:blip r:embed="rId4"/>
          <a:stretch>
            <a:fillRect/>
          </a:stretch>
        </p:blipFill>
        <p:spPr>
          <a:xfrm>
            <a:off x="572854" y="605480"/>
            <a:ext cx="1136583" cy="1111548"/>
          </a:xfrm>
          <a:prstGeom prst="rect">
            <a:avLst/>
          </a:prstGeom>
        </p:spPr>
      </p:pic>
      <p:sp>
        <p:nvSpPr>
          <p:cNvPr id="2" name="מלבן 1"/>
          <p:cNvSpPr/>
          <p:nvPr/>
        </p:nvSpPr>
        <p:spPr>
          <a:xfrm>
            <a:off x="334537" y="2813654"/>
            <a:ext cx="10833409" cy="4132798"/>
          </a:xfrm>
          <a:prstGeom prst="rect">
            <a:avLst/>
          </a:prstGeom>
        </p:spPr>
        <p:txBody>
          <a:bodyPr wrap="square">
            <a:spAutoFit/>
          </a:bodyPr>
          <a:lstStyle/>
          <a:p>
            <a:pPr algn="r" rtl="1">
              <a:lnSpc>
                <a:spcPct val="107000"/>
              </a:lnSpc>
              <a:spcAft>
                <a:spcPts val="800"/>
              </a:spcAft>
            </a:pPr>
            <a:r>
              <a:rPr lang="he-IL" sz="2400" b="1" dirty="0">
                <a:latin typeface="Calibri" panose="020F0502020204030204" pitchFamily="34" charset="0"/>
                <a:ea typeface="Calibri" panose="020F0502020204030204" pitchFamily="34" charset="0"/>
              </a:rPr>
              <a:t>דפוסים – </a:t>
            </a:r>
            <a:r>
              <a:rPr lang="he-IL" sz="2400" b="1" dirty="0" smtClean="0">
                <a:latin typeface="Calibri" panose="020F0502020204030204" pitchFamily="34" charset="0"/>
                <a:ea typeface="Calibri" panose="020F0502020204030204" pitchFamily="34" charset="0"/>
              </a:rPr>
              <a:t>הרגלים/ קיבעונות חשיבה  </a:t>
            </a:r>
          </a:p>
          <a:p>
            <a:pPr marL="342900" indent="-342900" algn="r" rtl="1">
              <a:lnSpc>
                <a:spcPct val="107000"/>
              </a:lnSpc>
              <a:spcAft>
                <a:spcPts val="800"/>
              </a:spcAft>
              <a:buFont typeface="Wingdings" panose="05000000000000000000" pitchFamily="2" charset="2"/>
              <a:buChar char="q"/>
            </a:pPr>
            <a:r>
              <a:rPr lang="he-IL" sz="2400" b="1" dirty="0" smtClean="0">
                <a:latin typeface="Calibri" panose="020F0502020204030204" pitchFamily="34" charset="0"/>
                <a:ea typeface="Calibri" panose="020F0502020204030204" pitchFamily="34" charset="0"/>
              </a:rPr>
              <a:t>ההרגלים </a:t>
            </a:r>
            <a:r>
              <a:rPr lang="he-IL" sz="2400" b="1" dirty="0">
                <a:latin typeface="Calibri" panose="020F0502020204030204" pitchFamily="34" charset="0"/>
                <a:ea typeface="Calibri" panose="020F0502020204030204" pitchFamily="34" charset="0"/>
              </a:rPr>
              <a:t>מפשטים את חיינו, מפעילים מחשבות ופעולות מוכרות  בתגובה על מידע ומצבים המוכרים </a:t>
            </a:r>
            <a:r>
              <a:rPr lang="he-IL" sz="2400" b="1" dirty="0" smtClean="0">
                <a:latin typeface="Calibri" panose="020F0502020204030204" pitchFamily="34" charset="0"/>
                <a:ea typeface="Calibri" panose="020F0502020204030204" pitchFamily="34" charset="0"/>
              </a:rPr>
              <a:t>לנו.</a:t>
            </a:r>
          </a:p>
          <a:p>
            <a:pPr marL="342900" indent="-342900" algn="r" rtl="1">
              <a:lnSpc>
                <a:spcPct val="107000"/>
              </a:lnSpc>
              <a:spcAft>
                <a:spcPts val="800"/>
              </a:spcAft>
              <a:buFont typeface="Wingdings" panose="05000000000000000000" pitchFamily="2" charset="2"/>
              <a:buChar char="q"/>
            </a:pPr>
            <a:r>
              <a:rPr lang="he-IL" sz="2400" b="1" dirty="0" smtClean="0">
                <a:latin typeface="Calibri" panose="020F0502020204030204" pitchFamily="34" charset="0"/>
                <a:ea typeface="Calibri" panose="020F0502020204030204" pitchFamily="34" charset="0"/>
              </a:rPr>
              <a:t>דרכו </a:t>
            </a:r>
            <a:r>
              <a:rPr lang="he-IL" sz="2400" b="1" dirty="0">
                <a:latin typeface="Calibri" panose="020F0502020204030204" pitchFamily="34" charset="0"/>
                <a:ea typeface="Calibri" panose="020F0502020204030204" pitchFamily="34" charset="0"/>
              </a:rPr>
              <a:t>של המוח שלנו לעבד את העולם ע"י ארגונו </a:t>
            </a:r>
            <a:r>
              <a:rPr lang="he-IL" sz="2400" b="1" dirty="0" smtClean="0">
                <a:latin typeface="Calibri" panose="020F0502020204030204" pitchFamily="34" charset="0"/>
                <a:ea typeface="Calibri" panose="020F0502020204030204" pitchFamily="34" charset="0"/>
              </a:rPr>
              <a:t>בדפוסים.</a:t>
            </a:r>
          </a:p>
          <a:p>
            <a:pPr marL="342900" indent="-342900" algn="r" rtl="1">
              <a:lnSpc>
                <a:spcPct val="107000"/>
              </a:lnSpc>
              <a:spcAft>
                <a:spcPts val="800"/>
              </a:spcAft>
              <a:buFont typeface="Wingdings" panose="05000000000000000000" pitchFamily="2" charset="2"/>
              <a:buChar char="q"/>
            </a:pPr>
            <a:r>
              <a:rPr lang="he-IL" sz="2400" b="1" dirty="0" smtClean="0">
                <a:latin typeface="Calibri" panose="020F0502020204030204" pitchFamily="34" charset="0"/>
                <a:ea typeface="Calibri" panose="020F0502020204030204" pitchFamily="34" charset="0"/>
              </a:rPr>
              <a:t>איננו </a:t>
            </a:r>
            <a:r>
              <a:rPr lang="he-IL" sz="2400" b="1" dirty="0">
                <a:latin typeface="Calibri" panose="020F0502020204030204" pitchFamily="34" charset="0"/>
                <a:ea typeface="Calibri" panose="020F0502020204030204" pitchFamily="34" charset="0"/>
              </a:rPr>
              <a:t>נדרשים </a:t>
            </a:r>
            <a:r>
              <a:rPr lang="he-IL" sz="2400" b="1" dirty="0" smtClean="0">
                <a:latin typeface="Calibri" panose="020F0502020204030204" pitchFamily="34" charset="0"/>
                <a:ea typeface="Calibri" panose="020F0502020204030204" pitchFamily="34" charset="0"/>
              </a:rPr>
              <a:t>להשקיע </a:t>
            </a:r>
            <a:r>
              <a:rPr lang="he-IL" sz="2400" b="1" dirty="0">
                <a:latin typeface="Calibri" panose="020F0502020204030204" pitchFamily="34" charset="0"/>
                <a:ea typeface="Calibri" panose="020F0502020204030204" pitchFamily="34" charset="0"/>
              </a:rPr>
              <a:t>מאמץ רב </a:t>
            </a:r>
            <a:r>
              <a:rPr lang="he-IL" sz="2400" b="1" dirty="0" smtClean="0">
                <a:latin typeface="Calibri" panose="020F0502020204030204" pitchFamily="34" charset="0"/>
                <a:ea typeface="Calibri" panose="020F0502020204030204" pitchFamily="34" charset="0"/>
              </a:rPr>
              <a:t>אנו </a:t>
            </a:r>
            <a:r>
              <a:rPr lang="he-IL" sz="2400" b="1" dirty="0">
                <a:latin typeface="Calibri" panose="020F0502020204030204" pitchFamily="34" charset="0"/>
                <a:ea typeface="Calibri" panose="020F0502020204030204" pitchFamily="34" charset="0"/>
              </a:rPr>
              <a:t>מיישמים את הדפוסים מבלי </a:t>
            </a:r>
            <a:r>
              <a:rPr lang="he-IL" sz="2400" b="1" dirty="0" smtClean="0">
                <a:latin typeface="Calibri" panose="020F0502020204030204" pitchFamily="34" charset="0"/>
                <a:ea typeface="Calibri" panose="020F0502020204030204" pitchFamily="34" charset="0"/>
              </a:rPr>
              <a:t>לחשוב.</a:t>
            </a:r>
          </a:p>
          <a:p>
            <a:pPr algn="r" rtl="1">
              <a:lnSpc>
                <a:spcPct val="107000"/>
              </a:lnSpc>
              <a:spcAft>
                <a:spcPts val="800"/>
              </a:spcAft>
            </a:pPr>
            <a:endParaRPr lang="he-IL" sz="2400" b="1"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3200" b="1" dirty="0" smtClean="0">
                <a:solidFill>
                  <a:schemeClr val="accent1"/>
                </a:solidFill>
                <a:latin typeface="Calibri" panose="020F0502020204030204" pitchFamily="34" charset="0"/>
                <a:ea typeface="Calibri" panose="020F0502020204030204" pitchFamily="34" charset="0"/>
                <a:cs typeface="Arial" panose="020B0604020202020204" pitchFamily="34" charset="0"/>
              </a:rPr>
              <a:t>קיבעונות חשיבה מצד אחד עוזרים להיות יעילים </a:t>
            </a:r>
            <a:r>
              <a:rPr lang="he-IL" sz="2000" b="1" dirty="0" smtClean="0">
                <a:latin typeface="Calibri" panose="020F0502020204030204" pitchFamily="34" charset="0"/>
                <a:ea typeface="Calibri" panose="020F0502020204030204" pitchFamily="34" charset="0"/>
                <a:cs typeface="Arial" panose="020B0604020202020204" pitchFamily="34" charset="0"/>
              </a:rPr>
              <a:t>(נוהל פתיחת שנה)</a:t>
            </a:r>
          </a:p>
          <a:p>
            <a:pPr algn="r" rtl="1">
              <a:lnSpc>
                <a:spcPct val="107000"/>
              </a:lnSpc>
              <a:spcAft>
                <a:spcPts val="800"/>
              </a:spcAft>
            </a:pPr>
            <a:r>
              <a:rPr lang="he-IL" sz="3200" b="1" dirty="0" smtClean="0">
                <a:solidFill>
                  <a:schemeClr val="accent1"/>
                </a:solidFill>
                <a:latin typeface="Calibri" panose="020F0502020204030204" pitchFamily="34" charset="0"/>
                <a:ea typeface="Calibri" panose="020F0502020204030204" pitchFamily="34" charset="0"/>
                <a:cs typeface="Arial" panose="020B0604020202020204" pitchFamily="34" charset="0"/>
              </a:rPr>
              <a:t>מצד שני הוא בולם חדשנות </a:t>
            </a:r>
            <a:endParaRPr lang="en-US" sz="3200" b="1" dirty="0">
              <a:solidFill>
                <a:schemeClr val="accent1"/>
              </a:solidFill>
              <a:latin typeface="Calibri" panose="020F0502020204030204" pitchFamily="34" charset="0"/>
              <a:ea typeface="Calibri" panose="020F0502020204030204" pitchFamily="34" charset="0"/>
              <a:cs typeface="Arial" panose="020B0604020202020204" pitchFamily="34" charset="0"/>
            </a:endParaRPr>
          </a:p>
        </p:txBody>
      </p:sp>
      <p:sp>
        <p:nvSpPr>
          <p:cNvPr id="9" name="TextBox 8"/>
          <p:cNvSpPr txBox="1"/>
          <p:nvPr/>
        </p:nvSpPr>
        <p:spPr>
          <a:xfrm>
            <a:off x="1669894" y="1563288"/>
            <a:ext cx="3713356" cy="461665"/>
          </a:xfrm>
          <a:prstGeom prst="rect">
            <a:avLst/>
          </a:prstGeom>
          <a:noFill/>
        </p:spPr>
        <p:txBody>
          <a:bodyPr wrap="square" rtlCol="1">
            <a:spAutoFit/>
          </a:bodyPr>
          <a:lstStyle/>
          <a:p>
            <a:r>
              <a:rPr lang="he-IL" sz="2400" b="1" dirty="0" smtClean="0">
                <a:solidFill>
                  <a:srgbClr val="FFFF00"/>
                </a:solidFill>
              </a:rPr>
              <a:t>קיבעון</a:t>
            </a:r>
            <a:r>
              <a:rPr lang="he-IL" sz="2400" b="1" dirty="0" smtClean="0">
                <a:solidFill>
                  <a:schemeClr val="bg1"/>
                </a:solidFill>
              </a:rPr>
              <a:t> </a:t>
            </a:r>
            <a:r>
              <a:rPr lang="he-IL" sz="2400" b="1" dirty="0" smtClean="0">
                <a:solidFill>
                  <a:srgbClr val="FFFF00"/>
                </a:solidFill>
              </a:rPr>
              <a:t>חשיבה</a:t>
            </a:r>
            <a:endParaRPr lang="he-IL" sz="2400" b="1" dirty="0">
              <a:solidFill>
                <a:srgbClr val="FFFF00"/>
              </a:solidFill>
            </a:endParaRPr>
          </a:p>
        </p:txBody>
      </p:sp>
    </p:spTree>
    <p:extLst>
      <p:ext uri="{BB962C8B-B14F-4D97-AF65-F5344CB8AC3E}">
        <p14:creationId xmlns:p14="http://schemas.microsoft.com/office/powerpoint/2010/main" val="27244278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58657" y="695505"/>
            <a:ext cx="8848569" cy="830997"/>
          </a:xfrm>
          <a:prstGeom prst="rect">
            <a:avLst/>
          </a:prstGeom>
          <a:noFill/>
        </p:spPr>
        <p:txBody>
          <a:bodyPr wrap="square" rtlCol="1">
            <a:spAutoFit/>
          </a:bodyPr>
          <a:lstStyle/>
          <a:p>
            <a:pPr algn="r"/>
            <a:r>
              <a:rPr lang="he-IL" sz="4800" b="1" dirty="0" smtClean="0">
                <a:solidFill>
                  <a:schemeClr val="bg1"/>
                </a:solidFill>
              </a:rPr>
              <a:t>תמונת מצב: תלמידים  </a:t>
            </a:r>
            <a:endParaRPr lang="he-IL" sz="4800" b="1" dirty="0" smtClean="0">
              <a:solidFill>
                <a:schemeClr val="bg1"/>
              </a:solidFill>
            </a:endParaRPr>
          </a:p>
        </p:txBody>
      </p:sp>
      <p:sp>
        <p:nvSpPr>
          <p:cNvPr id="6" name="מלבן 5"/>
          <p:cNvSpPr/>
          <p:nvPr/>
        </p:nvSpPr>
        <p:spPr>
          <a:xfrm>
            <a:off x="10437461" y="1138187"/>
            <a:ext cx="687739" cy="8061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622" y="1413094"/>
            <a:ext cx="582528" cy="392715"/>
          </a:xfrm>
          <a:prstGeom prst="rect">
            <a:avLst/>
          </a:prstGeom>
        </p:spPr>
      </p:pic>
      <p:pic>
        <p:nvPicPr>
          <p:cNvPr id="8" name="תמונה 7"/>
          <p:cNvPicPr>
            <a:picLocks noChangeAspect="1"/>
          </p:cNvPicPr>
          <p:nvPr/>
        </p:nvPicPr>
        <p:blipFill>
          <a:blip r:embed="rId4"/>
          <a:stretch>
            <a:fillRect/>
          </a:stretch>
        </p:blipFill>
        <p:spPr>
          <a:xfrm>
            <a:off x="572854" y="605480"/>
            <a:ext cx="1136583" cy="1111548"/>
          </a:xfrm>
          <a:prstGeom prst="rect">
            <a:avLst/>
          </a:prstGeom>
        </p:spPr>
      </p:pic>
      <p:sp>
        <p:nvSpPr>
          <p:cNvPr id="4" name="TextBox 3"/>
          <p:cNvSpPr txBox="1"/>
          <p:nvPr/>
        </p:nvSpPr>
        <p:spPr>
          <a:xfrm>
            <a:off x="338479" y="2529417"/>
            <a:ext cx="11195085" cy="3970318"/>
          </a:xfrm>
          <a:prstGeom prst="rect">
            <a:avLst/>
          </a:prstGeom>
          <a:noFill/>
        </p:spPr>
        <p:txBody>
          <a:bodyPr wrap="square" rtlCol="1">
            <a:spAutoFit/>
          </a:bodyPr>
          <a:lstStyle/>
          <a:p>
            <a:pPr algn="r">
              <a:lnSpc>
                <a:spcPct val="150000"/>
              </a:lnSpc>
            </a:pPr>
            <a:r>
              <a:rPr lang="he-IL" sz="2400" dirty="0" smtClean="0"/>
              <a:t>תלמידים שואלים בממוצע </a:t>
            </a:r>
            <a:r>
              <a:rPr lang="he-IL" sz="2400" b="1" dirty="0" smtClean="0"/>
              <a:t>שאלה אחת, </a:t>
            </a:r>
            <a:r>
              <a:rPr lang="he-IL" sz="2400" dirty="0" smtClean="0"/>
              <a:t>שתיים בשיעור ולרוב שאלות נהלים, מידע.</a:t>
            </a:r>
            <a:endParaRPr lang="en-US" sz="2400" dirty="0" smtClean="0"/>
          </a:p>
          <a:p>
            <a:pPr algn="r">
              <a:lnSpc>
                <a:spcPct val="150000"/>
              </a:lnSpc>
            </a:pPr>
            <a:endParaRPr lang="he-IL" sz="2400" dirty="0" smtClean="0"/>
          </a:p>
          <a:p>
            <a:pPr algn="r">
              <a:lnSpc>
                <a:spcPct val="150000"/>
              </a:lnSpc>
            </a:pPr>
            <a:r>
              <a:rPr lang="he-IL" sz="2400" dirty="0" smtClean="0"/>
              <a:t>למעלה מ </a:t>
            </a:r>
            <a:r>
              <a:rPr lang="he-IL" sz="2400" b="1" dirty="0" smtClean="0"/>
              <a:t>70% </a:t>
            </a:r>
            <a:r>
              <a:rPr lang="he-IL" sz="2400" dirty="0" smtClean="0"/>
              <a:t>מתשובות התלמידים אורכות פחות מחמש שניות וכללות בממוצע שלוש מילים.</a:t>
            </a:r>
          </a:p>
          <a:p>
            <a:pPr algn="r">
              <a:lnSpc>
                <a:spcPct val="150000"/>
              </a:lnSpc>
            </a:pPr>
            <a:endParaRPr lang="he-IL" sz="2400" dirty="0" smtClean="0"/>
          </a:p>
          <a:p>
            <a:pPr algn="r">
              <a:lnSpc>
                <a:spcPct val="150000"/>
              </a:lnSpc>
            </a:pPr>
            <a:r>
              <a:rPr lang="he-IL" sz="2400" dirty="0" smtClean="0"/>
              <a:t>תלמידים </a:t>
            </a:r>
            <a:r>
              <a:rPr lang="he-IL" sz="2400" b="1" dirty="0" smtClean="0"/>
              <a:t>אינם</a:t>
            </a:r>
            <a:r>
              <a:rPr lang="he-IL" sz="2400" dirty="0" smtClean="0"/>
              <a:t> נוהגים להציע </a:t>
            </a:r>
            <a:r>
              <a:rPr lang="he-IL" sz="2400" b="1" dirty="0" smtClean="0"/>
              <a:t>פרשנות חלופית </a:t>
            </a:r>
            <a:r>
              <a:rPr lang="he-IL" sz="2400" dirty="0" smtClean="0"/>
              <a:t>לפרשנות שמעלה המורה!</a:t>
            </a:r>
            <a:endParaRPr lang="en-US" sz="2400" dirty="0" smtClean="0"/>
          </a:p>
          <a:p>
            <a:pPr algn="r">
              <a:lnSpc>
                <a:spcPct val="150000"/>
              </a:lnSpc>
            </a:pPr>
            <a:endParaRPr lang="he-IL" sz="2400" dirty="0" smtClean="0"/>
          </a:p>
          <a:p>
            <a:pPr algn="r">
              <a:lnSpc>
                <a:spcPct val="150000"/>
              </a:lnSpc>
            </a:pPr>
            <a:r>
              <a:rPr lang="he-IL" sz="2400" dirty="0" smtClean="0"/>
              <a:t>תלמידים </a:t>
            </a:r>
            <a:r>
              <a:rPr lang="he-IL" sz="2400" b="1" dirty="0" smtClean="0"/>
              <a:t>אינם</a:t>
            </a:r>
            <a:r>
              <a:rPr lang="he-IL" sz="2400" dirty="0" smtClean="0"/>
              <a:t> נוהגים להתייחס </a:t>
            </a:r>
            <a:r>
              <a:rPr lang="he-IL" sz="2400" b="1" dirty="0" smtClean="0"/>
              <a:t>לדברי עמיתיהם </a:t>
            </a:r>
            <a:r>
              <a:rPr lang="he-IL" sz="2400" dirty="0" smtClean="0"/>
              <a:t>גם כאשר הם יושבים בקבוצה. </a:t>
            </a:r>
          </a:p>
        </p:txBody>
      </p:sp>
    </p:spTree>
    <p:extLst>
      <p:ext uri="{BB962C8B-B14F-4D97-AF65-F5344CB8AC3E}">
        <p14:creationId xmlns:p14="http://schemas.microsoft.com/office/powerpoint/2010/main" val="29350033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58657" y="695505"/>
            <a:ext cx="8848569" cy="830997"/>
          </a:xfrm>
          <a:prstGeom prst="rect">
            <a:avLst/>
          </a:prstGeom>
          <a:noFill/>
        </p:spPr>
        <p:txBody>
          <a:bodyPr wrap="square" rtlCol="1">
            <a:spAutoFit/>
          </a:bodyPr>
          <a:lstStyle/>
          <a:p>
            <a:pPr algn="r"/>
            <a:r>
              <a:rPr lang="he-IL" sz="4800" b="1" dirty="0" smtClean="0">
                <a:solidFill>
                  <a:schemeClr val="bg1"/>
                </a:solidFill>
              </a:rPr>
              <a:t>מיומנויות המאה -21</a:t>
            </a:r>
            <a:endParaRPr lang="he-IL" sz="4800" b="1" dirty="0" smtClean="0">
              <a:solidFill>
                <a:schemeClr val="bg1"/>
              </a:solidFill>
            </a:endParaRPr>
          </a:p>
        </p:txBody>
      </p:sp>
      <p:sp>
        <p:nvSpPr>
          <p:cNvPr id="6" name="מלבן 5"/>
          <p:cNvSpPr/>
          <p:nvPr/>
        </p:nvSpPr>
        <p:spPr>
          <a:xfrm>
            <a:off x="10437461" y="1138187"/>
            <a:ext cx="687739" cy="8061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622" y="1413094"/>
            <a:ext cx="582528" cy="392715"/>
          </a:xfrm>
          <a:prstGeom prst="rect">
            <a:avLst/>
          </a:prstGeom>
        </p:spPr>
      </p:pic>
      <p:pic>
        <p:nvPicPr>
          <p:cNvPr id="8" name="תמונה 7"/>
          <p:cNvPicPr>
            <a:picLocks noChangeAspect="1"/>
          </p:cNvPicPr>
          <p:nvPr/>
        </p:nvPicPr>
        <p:blipFill>
          <a:blip r:embed="rId4"/>
          <a:stretch>
            <a:fillRect/>
          </a:stretch>
        </p:blipFill>
        <p:spPr>
          <a:xfrm>
            <a:off x="572854" y="605480"/>
            <a:ext cx="1136583" cy="1111548"/>
          </a:xfrm>
          <a:prstGeom prst="rect">
            <a:avLst/>
          </a:prstGeom>
        </p:spPr>
      </p:pic>
      <p:sp>
        <p:nvSpPr>
          <p:cNvPr id="9" name="Shape">
            <a:extLst>
              <a:ext uri="{FF2B5EF4-FFF2-40B4-BE49-F238E27FC236}">
                <a16:creationId xmlns:a16="http://schemas.microsoft.com/office/drawing/2014/main" id="{56826FE4-622C-4D9B-A281-51B52E6F9765}"/>
              </a:ext>
            </a:extLst>
          </p:cNvPr>
          <p:cNvSpPr/>
          <p:nvPr/>
        </p:nvSpPr>
        <p:spPr>
          <a:xfrm>
            <a:off x="6046511" y="2752668"/>
            <a:ext cx="1687291" cy="1691117"/>
          </a:xfrm>
          <a:custGeom>
            <a:avLst/>
            <a:gdLst/>
            <a:ahLst/>
            <a:cxnLst>
              <a:cxn ang="0">
                <a:pos x="wd2" y="hd2"/>
              </a:cxn>
              <a:cxn ang="5400000">
                <a:pos x="wd2" y="hd2"/>
              </a:cxn>
              <a:cxn ang="10800000">
                <a:pos x="wd2" y="hd2"/>
              </a:cxn>
              <a:cxn ang="16200000">
                <a:pos x="wd2" y="hd2"/>
              </a:cxn>
            </a:cxnLst>
            <a:rect l="0" t="0" r="r" b="b"/>
            <a:pathLst>
              <a:path w="21366" h="21362" extrusionOk="0">
                <a:moveTo>
                  <a:pt x="0" y="2870"/>
                </a:moveTo>
                <a:lnTo>
                  <a:pt x="0" y="18497"/>
                </a:lnTo>
                <a:cubicBezTo>
                  <a:pt x="0" y="20082"/>
                  <a:pt x="1291" y="21366"/>
                  <a:pt x="2880" y="21362"/>
                </a:cubicBezTo>
                <a:lnTo>
                  <a:pt x="18496" y="21321"/>
                </a:lnTo>
                <a:cubicBezTo>
                  <a:pt x="20253" y="21318"/>
                  <a:pt x="21600" y="19755"/>
                  <a:pt x="21331" y="18020"/>
                </a:cubicBezTo>
                <a:cubicBezTo>
                  <a:pt x="19910" y="8768"/>
                  <a:pt x="12579" y="1456"/>
                  <a:pt x="3309" y="34"/>
                </a:cubicBezTo>
                <a:cubicBezTo>
                  <a:pt x="1571" y="-234"/>
                  <a:pt x="0" y="1113"/>
                  <a:pt x="0" y="2870"/>
                </a:cubicBezTo>
                <a:close/>
              </a:path>
            </a:pathLst>
          </a:custGeom>
          <a:solidFill>
            <a:schemeClr val="accent6"/>
          </a:solidFill>
          <a:ln w="12700">
            <a:miter lim="400000"/>
          </a:ln>
        </p:spPr>
        <p:txBody>
          <a:bodyPr lIns="28575" tIns="28575" rIns="28575" bIns="27000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r>
              <a:rPr lang="he-IL" sz="1500" b="1" dirty="0" smtClean="0">
                <a:solidFill>
                  <a:schemeClr val="tx1">
                    <a:lumMod val="75000"/>
                    <a:lumOff val="25000"/>
                  </a:schemeClr>
                </a:solidFill>
              </a:rPr>
              <a:t>כישורים</a:t>
            </a:r>
          </a:p>
          <a:p>
            <a:pPr algn="ctr">
              <a:defRPr sz="3000">
                <a:solidFill>
                  <a:srgbClr val="FFFFFF"/>
                </a:solidFill>
              </a:defRPr>
            </a:pPr>
            <a:r>
              <a:rPr lang="he-IL" sz="1500" b="1" dirty="0" smtClean="0">
                <a:solidFill>
                  <a:schemeClr val="tx1">
                    <a:lumMod val="75000"/>
                    <a:lumOff val="25000"/>
                  </a:schemeClr>
                </a:solidFill>
              </a:rPr>
              <a:t>חברתיים </a:t>
            </a:r>
            <a:r>
              <a:rPr lang="fr-CA" sz="1500" b="1" dirty="0">
                <a:solidFill>
                  <a:schemeClr val="tx1">
                    <a:lumMod val="75000"/>
                    <a:lumOff val="25000"/>
                  </a:schemeClr>
                </a:solidFill>
              </a:rPr>
              <a:t/>
            </a:r>
            <a:br>
              <a:rPr lang="fr-CA" sz="1500" b="1" dirty="0">
                <a:solidFill>
                  <a:schemeClr val="tx1">
                    <a:lumMod val="75000"/>
                    <a:lumOff val="25000"/>
                  </a:schemeClr>
                </a:solidFill>
              </a:rPr>
            </a:br>
            <a:endParaRPr sz="1500" b="1" dirty="0">
              <a:solidFill>
                <a:schemeClr val="tx1">
                  <a:lumMod val="75000"/>
                  <a:lumOff val="25000"/>
                </a:schemeClr>
              </a:solidFill>
            </a:endParaRPr>
          </a:p>
        </p:txBody>
      </p:sp>
      <p:sp>
        <p:nvSpPr>
          <p:cNvPr id="10" name="Shape">
            <a:extLst>
              <a:ext uri="{FF2B5EF4-FFF2-40B4-BE49-F238E27FC236}">
                <a16:creationId xmlns:a16="http://schemas.microsoft.com/office/drawing/2014/main" id="{451683E6-2054-4DF9-ACD1-6E8169333ECD}"/>
              </a:ext>
            </a:extLst>
          </p:cNvPr>
          <p:cNvSpPr/>
          <p:nvPr/>
        </p:nvSpPr>
        <p:spPr>
          <a:xfrm>
            <a:off x="4249383" y="2752668"/>
            <a:ext cx="1687289" cy="1691117"/>
          </a:xfrm>
          <a:custGeom>
            <a:avLst/>
            <a:gdLst/>
            <a:ahLst/>
            <a:cxnLst>
              <a:cxn ang="0">
                <a:pos x="wd2" y="hd2"/>
              </a:cxn>
              <a:cxn ang="5400000">
                <a:pos x="wd2" y="hd2"/>
              </a:cxn>
              <a:cxn ang="10800000">
                <a:pos x="wd2" y="hd2"/>
              </a:cxn>
              <a:cxn ang="16200000">
                <a:pos x="wd2" y="hd2"/>
              </a:cxn>
            </a:cxnLst>
            <a:rect l="0" t="0" r="r" b="b"/>
            <a:pathLst>
              <a:path w="21366" h="21362" extrusionOk="0">
                <a:moveTo>
                  <a:pt x="21366" y="2870"/>
                </a:moveTo>
                <a:lnTo>
                  <a:pt x="21366" y="18497"/>
                </a:lnTo>
                <a:cubicBezTo>
                  <a:pt x="21366" y="20082"/>
                  <a:pt x="20075" y="21366"/>
                  <a:pt x="18486" y="21362"/>
                </a:cubicBezTo>
                <a:lnTo>
                  <a:pt x="2870" y="21321"/>
                </a:lnTo>
                <a:cubicBezTo>
                  <a:pt x="1113" y="21318"/>
                  <a:pt x="-234" y="19755"/>
                  <a:pt x="35" y="18020"/>
                </a:cubicBezTo>
                <a:cubicBezTo>
                  <a:pt x="1456" y="8768"/>
                  <a:pt x="8787" y="1456"/>
                  <a:pt x="18057" y="34"/>
                </a:cubicBezTo>
                <a:cubicBezTo>
                  <a:pt x="19795" y="-234"/>
                  <a:pt x="21366" y="1113"/>
                  <a:pt x="21366" y="2870"/>
                </a:cubicBezTo>
                <a:close/>
              </a:path>
            </a:pathLst>
          </a:custGeom>
          <a:solidFill>
            <a:schemeClr val="accent2"/>
          </a:solidFill>
          <a:ln w="12700">
            <a:miter lim="400000"/>
          </a:ln>
        </p:spPr>
        <p:txBody>
          <a:bodyPr lIns="28575" tIns="28575" rIns="28575" bIns="27000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r>
              <a:rPr lang="fr-CA" sz="1500" b="1" dirty="0">
                <a:solidFill>
                  <a:schemeClr val="tx1">
                    <a:lumMod val="75000"/>
                    <a:lumOff val="25000"/>
                  </a:schemeClr>
                </a:solidFill>
              </a:rPr>
              <a:t/>
            </a:r>
            <a:br>
              <a:rPr lang="fr-CA" sz="1500" b="1" dirty="0">
                <a:solidFill>
                  <a:schemeClr val="tx1">
                    <a:lumMod val="75000"/>
                    <a:lumOff val="25000"/>
                  </a:schemeClr>
                </a:solidFill>
              </a:rPr>
            </a:br>
            <a:r>
              <a:rPr lang="he-IL" sz="1500" b="1" dirty="0" smtClean="0">
                <a:solidFill>
                  <a:schemeClr val="tx1">
                    <a:lumMod val="75000"/>
                    <a:lumOff val="25000"/>
                  </a:schemeClr>
                </a:solidFill>
              </a:rPr>
              <a:t>כישורים </a:t>
            </a:r>
          </a:p>
          <a:p>
            <a:pPr algn="ctr">
              <a:defRPr sz="3000">
                <a:solidFill>
                  <a:srgbClr val="FFFFFF"/>
                </a:solidFill>
              </a:defRPr>
            </a:pPr>
            <a:r>
              <a:rPr lang="he-IL" sz="1500" b="1" dirty="0" smtClean="0">
                <a:solidFill>
                  <a:schemeClr val="tx1">
                    <a:lumMod val="75000"/>
                    <a:lumOff val="25000"/>
                  </a:schemeClr>
                </a:solidFill>
              </a:rPr>
              <a:t>בינאישיים</a:t>
            </a:r>
            <a:endParaRPr sz="1500" b="1" dirty="0">
              <a:solidFill>
                <a:schemeClr val="tx1">
                  <a:lumMod val="75000"/>
                  <a:lumOff val="25000"/>
                </a:schemeClr>
              </a:solidFill>
            </a:endParaRPr>
          </a:p>
        </p:txBody>
      </p:sp>
      <p:sp>
        <p:nvSpPr>
          <p:cNvPr id="11" name="Shape">
            <a:extLst>
              <a:ext uri="{FF2B5EF4-FFF2-40B4-BE49-F238E27FC236}">
                <a16:creationId xmlns:a16="http://schemas.microsoft.com/office/drawing/2014/main" id="{DCE7770D-7217-4F91-8CE7-7FB70AD6C931}"/>
              </a:ext>
            </a:extLst>
          </p:cNvPr>
          <p:cNvSpPr/>
          <p:nvPr/>
        </p:nvSpPr>
        <p:spPr>
          <a:xfrm>
            <a:off x="4249383" y="4549799"/>
            <a:ext cx="1687289" cy="1691117"/>
          </a:xfrm>
          <a:custGeom>
            <a:avLst/>
            <a:gdLst/>
            <a:ahLst/>
            <a:cxnLst>
              <a:cxn ang="0">
                <a:pos x="wd2" y="hd2"/>
              </a:cxn>
              <a:cxn ang="5400000">
                <a:pos x="wd2" y="hd2"/>
              </a:cxn>
              <a:cxn ang="10800000">
                <a:pos x="wd2" y="hd2"/>
              </a:cxn>
              <a:cxn ang="16200000">
                <a:pos x="wd2" y="hd2"/>
              </a:cxn>
            </a:cxnLst>
            <a:rect l="0" t="0" r="r" b="b"/>
            <a:pathLst>
              <a:path w="21366" h="21362" extrusionOk="0">
                <a:moveTo>
                  <a:pt x="21366" y="18492"/>
                </a:moveTo>
                <a:lnTo>
                  <a:pt x="21366" y="2865"/>
                </a:lnTo>
                <a:cubicBezTo>
                  <a:pt x="21366" y="1280"/>
                  <a:pt x="20075" y="-4"/>
                  <a:pt x="18486" y="0"/>
                </a:cubicBezTo>
                <a:lnTo>
                  <a:pt x="2870" y="41"/>
                </a:lnTo>
                <a:cubicBezTo>
                  <a:pt x="1113" y="44"/>
                  <a:pt x="-234" y="1607"/>
                  <a:pt x="35" y="3342"/>
                </a:cubicBezTo>
                <a:cubicBezTo>
                  <a:pt x="1456" y="12594"/>
                  <a:pt x="8787" y="19906"/>
                  <a:pt x="18057" y="21328"/>
                </a:cubicBezTo>
                <a:cubicBezTo>
                  <a:pt x="19795" y="21596"/>
                  <a:pt x="21366" y="20249"/>
                  <a:pt x="21366" y="18492"/>
                </a:cubicBezTo>
                <a:close/>
              </a:path>
            </a:pathLst>
          </a:custGeom>
          <a:solidFill>
            <a:schemeClr val="accent3"/>
          </a:solidFill>
          <a:ln w="12700">
            <a:miter lim="400000"/>
          </a:ln>
        </p:spPr>
        <p:txBody>
          <a:bodyPr lIns="28575" tIns="270000" rIns="28575" bIns="28575"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r>
              <a:rPr lang="he-IL" sz="1500" b="1" dirty="0" smtClean="0">
                <a:solidFill>
                  <a:schemeClr val="tx1">
                    <a:lumMod val="75000"/>
                    <a:lumOff val="25000"/>
                  </a:schemeClr>
                </a:solidFill>
              </a:rPr>
              <a:t>כישורי</a:t>
            </a:r>
          </a:p>
          <a:p>
            <a:pPr algn="ctr">
              <a:defRPr sz="3000">
                <a:solidFill>
                  <a:srgbClr val="FFFFFF"/>
                </a:solidFill>
              </a:defRPr>
            </a:pPr>
            <a:r>
              <a:rPr lang="he-IL" sz="1500" b="1" dirty="0" smtClean="0">
                <a:solidFill>
                  <a:schemeClr val="tx1">
                    <a:lumMod val="75000"/>
                    <a:lumOff val="25000"/>
                  </a:schemeClr>
                </a:solidFill>
              </a:rPr>
              <a:t>למידה</a:t>
            </a:r>
            <a:endParaRPr sz="1500" b="1" dirty="0">
              <a:solidFill>
                <a:schemeClr val="tx1">
                  <a:lumMod val="75000"/>
                  <a:lumOff val="25000"/>
                </a:schemeClr>
              </a:solidFill>
            </a:endParaRPr>
          </a:p>
        </p:txBody>
      </p:sp>
      <p:sp>
        <p:nvSpPr>
          <p:cNvPr id="12" name="Shape">
            <a:extLst>
              <a:ext uri="{FF2B5EF4-FFF2-40B4-BE49-F238E27FC236}">
                <a16:creationId xmlns:a16="http://schemas.microsoft.com/office/drawing/2014/main" id="{7596E542-16DF-428E-B140-EF7E086084D2}"/>
              </a:ext>
            </a:extLst>
          </p:cNvPr>
          <p:cNvSpPr/>
          <p:nvPr/>
        </p:nvSpPr>
        <p:spPr>
          <a:xfrm>
            <a:off x="6046511" y="4549799"/>
            <a:ext cx="1687291" cy="1691117"/>
          </a:xfrm>
          <a:custGeom>
            <a:avLst/>
            <a:gdLst/>
            <a:ahLst/>
            <a:cxnLst>
              <a:cxn ang="0">
                <a:pos x="wd2" y="hd2"/>
              </a:cxn>
              <a:cxn ang="5400000">
                <a:pos x="wd2" y="hd2"/>
              </a:cxn>
              <a:cxn ang="10800000">
                <a:pos x="wd2" y="hd2"/>
              </a:cxn>
              <a:cxn ang="16200000">
                <a:pos x="wd2" y="hd2"/>
              </a:cxn>
            </a:cxnLst>
            <a:rect l="0" t="0" r="r" b="b"/>
            <a:pathLst>
              <a:path w="21366" h="21362" extrusionOk="0">
                <a:moveTo>
                  <a:pt x="0" y="18492"/>
                </a:moveTo>
                <a:lnTo>
                  <a:pt x="0" y="2865"/>
                </a:lnTo>
                <a:cubicBezTo>
                  <a:pt x="0" y="1280"/>
                  <a:pt x="1291" y="-4"/>
                  <a:pt x="2880" y="0"/>
                </a:cubicBezTo>
                <a:lnTo>
                  <a:pt x="18496" y="41"/>
                </a:lnTo>
                <a:cubicBezTo>
                  <a:pt x="20253" y="44"/>
                  <a:pt x="21600" y="1607"/>
                  <a:pt x="21331" y="3342"/>
                </a:cubicBezTo>
                <a:cubicBezTo>
                  <a:pt x="19910" y="12594"/>
                  <a:pt x="12579" y="19906"/>
                  <a:pt x="3309" y="21328"/>
                </a:cubicBezTo>
                <a:cubicBezTo>
                  <a:pt x="1571" y="21596"/>
                  <a:pt x="0" y="20249"/>
                  <a:pt x="0" y="18492"/>
                </a:cubicBezTo>
                <a:close/>
              </a:path>
            </a:pathLst>
          </a:custGeom>
          <a:solidFill>
            <a:schemeClr val="accent5"/>
          </a:solidFill>
          <a:ln w="12700">
            <a:miter lim="400000"/>
          </a:ln>
        </p:spPr>
        <p:txBody>
          <a:bodyPr lIns="28575" tIns="270000" rIns="28575" bIns="28575"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e-IL" sz="1500" b="1" dirty="0" smtClean="0">
                <a:solidFill>
                  <a:schemeClr val="bg1"/>
                </a:solidFill>
              </a:rPr>
              <a:t>כישורים </a:t>
            </a:r>
          </a:p>
          <a:p>
            <a:pPr algn="ctr"/>
            <a:r>
              <a:rPr lang="he-IL" sz="1500" b="1" dirty="0" smtClean="0">
                <a:solidFill>
                  <a:schemeClr val="bg1"/>
                </a:solidFill>
              </a:rPr>
              <a:t>אישיים</a:t>
            </a:r>
          </a:p>
          <a:p>
            <a:pPr algn="ctr"/>
            <a:endParaRPr sz="1500" b="1" dirty="0">
              <a:solidFill>
                <a:schemeClr val="bg1"/>
              </a:solidFill>
            </a:endParaRPr>
          </a:p>
        </p:txBody>
      </p:sp>
      <p:grpSp>
        <p:nvGrpSpPr>
          <p:cNvPr id="13" name="Group 95">
            <a:extLst>
              <a:ext uri="{FF2B5EF4-FFF2-40B4-BE49-F238E27FC236}">
                <a16:creationId xmlns:a16="http://schemas.microsoft.com/office/drawing/2014/main" id="{E7BD3BDC-5B49-405D-A42F-C3590695358A}"/>
              </a:ext>
            </a:extLst>
          </p:cNvPr>
          <p:cNvGrpSpPr/>
          <p:nvPr/>
        </p:nvGrpSpPr>
        <p:grpSpPr>
          <a:xfrm>
            <a:off x="7940771" y="4398003"/>
            <a:ext cx="3529704" cy="2092970"/>
            <a:chOff x="8213557" y="4055885"/>
            <a:chExt cx="3695824" cy="2790626"/>
          </a:xfrm>
        </p:grpSpPr>
        <p:sp>
          <p:nvSpPr>
            <p:cNvPr id="14" name="TextBox 13">
              <a:extLst>
                <a:ext uri="{FF2B5EF4-FFF2-40B4-BE49-F238E27FC236}">
                  <a16:creationId xmlns:a16="http://schemas.microsoft.com/office/drawing/2014/main" id="{AEA94D12-D63D-4485-BE21-A005301F0445}"/>
                </a:ext>
              </a:extLst>
            </p:cNvPr>
            <p:cNvSpPr txBox="1"/>
            <p:nvPr/>
          </p:nvSpPr>
          <p:spPr>
            <a:xfrm>
              <a:off x="8213557" y="4055885"/>
              <a:ext cx="2937088" cy="615553"/>
            </a:xfrm>
            <a:prstGeom prst="rect">
              <a:avLst/>
            </a:prstGeom>
            <a:noFill/>
          </p:spPr>
          <p:txBody>
            <a:bodyPr wrap="square" lIns="0" rIns="0" rtlCol="0" anchor="b">
              <a:spAutoFit/>
            </a:bodyPr>
            <a:lstStyle/>
            <a:p>
              <a:r>
                <a:rPr lang="he-IL" sz="2400" b="1" cap="all" noProof="1" smtClean="0">
                  <a:solidFill>
                    <a:schemeClr val="accent5"/>
                  </a:solidFill>
                </a:rPr>
                <a:t>כישורים אישיים </a:t>
              </a:r>
              <a:endParaRPr lang="en-US" sz="2400" b="1" cap="all" noProof="1">
                <a:solidFill>
                  <a:schemeClr val="accent5"/>
                </a:solidFill>
              </a:endParaRPr>
            </a:p>
          </p:txBody>
        </p:sp>
        <p:sp>
          <p:nvSpPr>
            <p:cNvPr id="15" name="TextBox 14">
              <a:extLst>
                <a:ext uri="{FF2B5EF4-FFF2-40B4-BE49-F238E27FC236}">
                  <a16:creationId xmlns:a16="http://schemas.microsoft.com/office/drawing/2014/main" id="{1D6D2BD1-6B2A-4163-9378-A840ED40C4EC}"/>
                </a:ext>
              </a:extLst>
            </p:cNvPr>
            <p:cNvSpPr txBox="1"/>
            <p:nvPr/>
          </p:nvSpPr>
          <p:spPr>
            <a:xfrm>
              <a:off x="8980088" y="4261189"/>
              <a:ext cx="2929293" cy="2585322"/>
            </a:xfrm>
            <a:prstGeom prst="rect">
              <a:avLst/>
            </a:prstGeom>
            <a:noFill/>
          </p:spPr>
          <p:txBody>
            <a:bodyPr wrap="square" lIns="0" rIns="0" rtlCol="0" anchor="t">
              <a:spAutoFit/>
            </a:bodyPr>
            <a:lstStyle/>
            <a:p>
              <a:pPr marL="342900" indent="-342900" algn="r" rtl="1">
                <a:buFont typeface="Arial" panose="020B0604020202020204" pitchFamily="34" charset="0"/>
                <a:buChar char="•"/>
              </a:pPr>
              <a:r>
                <a:rPr lang="he-IL" sz="2000" b="1" noProof="1" smtClean="0">
                  <a:solidFill>
                    <a:schemeClr val="tx1">
                      <a:lumMod val="65000"/>
                      <a:lumOff val="35000"/>
                    </a:schemeClr>
                  </a:solidFill>
                </a:rPr>
                <a:t>יזמות</a:t>
              </a:r>
            </a:p>
            <a:p>
              <a:pPr marL="342900" indent="-342900" algn="r" rtl="1">
                <a:buFont typeface="Arial" panose="020B0604020202020204" pitchFamily="34" charset="0"/>
                <a:buChar char="•"/>
              </a:pPr>
              <a:r>
                <a:rPr lang="he-IL" sz="2000" b="1" noProof="1" smtClean="0">
                  <a:solidFill>
                    <a:schemeClr val="tx1">
                      <a:lumMod val="65000"/>
                      <a:lumOff val="35000"/>
                    </a:schemeClr>
                  </a:solidFill>
                </a:rPr>
                <a:t>נחישות </a:t>
              </a:r>
            </a:p>
            <a:p>
              <a:pPr marL="342900" indent="-342900" algn="r" rtl="1">
                <a:buFont typeface="Arial" panose="020B0604020202020204" pitchFamily="34" charset="0"/>
                <a:buChar char="•"/>
              </a:pPr>
              <a:r>
                <a:rPr lang="he-IL" sz="2000" b="1" noProof="1" smtClean="0">
                  <a:solidFill>
                    <a:schemeClr val="tx1">
                      <a:lumMod val="65000"/>
                      <a:lumOff val="35000"/>
                    </a:schemeClr>
                  </a:solidFill>
                </a:rPr>
                <a:t>אחריות </a:t>
              </a:r>
            </a:p>
            <a:p>
              <a:pPr marL="342900" indent="-342900" algn="r" rtl="1">
                <a:buFont typeface="Arial" panose="020B0604020202020204" pitchFamily="34" charset="0"/>
                <a:buChar char="•"/>
              </a:pPr>
              <a:r>
                <a:rPr lang="he-IL" sz="2000" b="1" noProof="1" smtClean="0">
                  <a:solidFill>
                    <a:schemeClr val="tx1">
                      <a:lumMod val="65000"/>
                      <a:lumOff val="35000"/>
                    </a:schemeClr>
                  </a:solidFill>
                </a:rPr>
                <a:t>לקיחת סיכונים</a:t>
              </a:r>
            </a:p>
            <a:p>
              <a:pPr marL="342900" indent="-342900" algn="r" rtl="1">
                <a:buFont typeface="Arial" panose="020B0604020202020204" pitchFamily="34" charset="0"/>
                <a:buChar char="•"/>
              </a:pPr>
              <a:r>
                <a:rPr lang="he-IL" sz="2000" b="1" noProof="1" smtClean="0">
                  <a:solidFill>
                    <a:schemeClr val="tx1">
                      <a:lumMod val="65000"/>
                      <a:lumOff val="35000"/>
                    </a:schemeClr>
                  </a:solidFill>
                </a:rPr>
                <a:t>יצירתיות </a:t>
              </a:r>
            </a:p>
            <a:p>
              <a:pPr marL="342900" indent="-342900" algn="r" rtl="1">
                <a:buFont typeface="Arial" panose="020B0604020202020204" pitchFamily="34" charset="0"/>
                <a:buChar char="•"/>
              </a:pPr>
              <a:r>
                <a:rPr lang="he-IL" sz="2000" b="1" noProof="1" smtClean="0">
                  <a:solidFill>
                    <a:schemeClr val="tx1">
                      <a:lumMod val="65000"/>
                      <a:lumOff val="35000"/>
                    </a:schemeClr>
                  </a:solidFill>
                </a:rPr>
                <a:t>מנהיגות</a:t>
              </a:r>
              <a:endParaRPr lang="en-US" sz="2000" b="1" noProof="1">
                <a:solidFill>
                  <a:schemeClr val="tx1">
                    <a:lumMod val="65000"/>
                    <a:lumOff val="35000"/>
                  </a:schemeClr>
                </a:solidFill>
              </a:endParaRPr>
            </a:p>
          </p:txBody>
        </p:sp>
      </p:grpSp>
      <p:grpSp>
        <p:nvGrpSpPr>
          <p:cNvPr id="16" name="Group 98">
            <a:extLst>
              <a:ext uri="{FF2B5EF4-FFF2-40B4-BE49-F238E27FC236}">
                <a16:creationId xmlns:a16="http://schemas.microsoft.com/office/drawing/2014/main" id="{74B07F04-2C1F-43A1-8687-21A67DCF2A06}"/>
              </a:ext>
            </a:extLst>
          </p:cNvPr>
          <p:cNvGrpSpPr/>
          <p:nvPr/>
        </p:nvGrpSpPr>
        <p:grpSpPr>
          <a:xfrm>
            <a:off x="-53462" y="4435195"/>
            <a:ext cx="3936807" cy="2443278"/>
            <a:chOff x="-190320" y="4056938"/>
            <a:chExt cx="3596098" cy="3257702"/>
          </a:xfrm>
        </p:grpSpPr>
        <p:sp>
          <p:nvSpPr>
            <p:cNvPr id="17" name="TextBox 16">
              <a:extLst>
                <a:ext uri="{FF2B5EF4-FFF2-40B4-BE49-F238E27FC236}">
                  <a16:creationId xmlns:a16="http://schemas.microsoft.com/office/drawing/2014/main" id="{BCC5C5D8-423A-4AE0-897E-0094D6E8885D}"/>
                </a:ext>
              </a:extLst>
            </p:cNvPr>
            <p:cNvSpPr txBox="1"/>
            <p:nvPr/>
          </p:nvSpPr>
          <p:spPr>
            <a:xfrm>
              <a:off x="468690" y="4056938"/>
              <a:ext cx="2937088" cy="615553"/>
            </a:xfrm>
            <a:prstGeom prst="rect">
              <a:avLst/>
            </a:prstGeom>
            <a:noFill/>
          </p:spPr>
          <p:txBody>
            <a:bodyPr wrap="square" lIns="0" rIns="0" rtlCol="0" anchor="b">
              <a:spAutoFit/>
            </a:bodyPr>
            <a:lstStyle/>
            <a:p>
              <a:pPr marL="342900" indent="-342900" algn="r" rtl="1">
                <a:buFont typeface="Arial" panose="020B0604020202020204" pitchFamily="34" charset="0"/>
                <a:buChar char="•"/>
              </a:pPr>
              <a:r>
                <a:rPr lang="he-IL" sz="2400" b="1" cap="all" noProof="1" smtClean="0">
                  <a:solidFill>
                    <a:schemeClr val="accent3">
                      <a:lumMod val="75000"/>
                    </a:schemeClr>
                  </a:solidFill>
                </a:rPr>
                <a:t>כישורי למידה </a:t>
              </a:r>
              <a:endParaRPr lang="en-US" sz="2400" b="1" cap="all" noProof="1">
                <a:solidFill>
                  <a:schemeClr val="accent3">
                    <a:lumMod val="75000"/>
                  </a:schemeClr>
                </a:solidFill>
              </a:endParaRPr>
            </a:p>
          </p:txBody>
        </p:sp>
        <p:sp>
          <p:nvSpPr>
            <p:cNvPr id="18" name="TextBox 17">
              <a:extLst>
                <a:ext uri="{FF2B5EF4-FFF2-40B4-BE49-F238E27FC236}">
                  <a16:creationId xmlns:a16="http://schemas.microsoft.com/office/drawing/2014/main" id="{8AC00DD1-77D1-4020-8A81-F50394814C05}"/>
                </a:ext>
              </a:extLst>
            </p:cNvPr>
            <p:cNvSpPr txBox="1"/>
            <p:nvPr/>
          </p:nvSpPr>
          <p:spPr>
            <a:xfrm>
              <a:off x="-190320" y="4729319"/>
              <a:ext cx="2929293" cy="2585321"/>
            </a:xfrm>
            <a:prstGeom prst="rect">
              <a:avLst/>
            </a:prstGeom>
            <a:noFill/>
          </p:spPr>
          <p:txBody>
            <a:bodyPr wrap="square" lIns="0" rIns="0" rtlCol="0" anchor="t">
              <a:spAutoFit/>
            </a:bodyPr>
            <a:lstStyle/>
            <a:p>
              <a:pPr marL="342900" indent="-342900" algn="r" rtl="1">
                <a:buFont typeface="Arial" panose="020B0604020202020204" pitchFamily="34" charset="0"/>
                <a:buChar char="•"/>
              </a:pPr>
              <a:r>
                <a:rPr lang="he-IL" sz="2000" b="1" noProof="1" smtClean="0">
                  <a:solidFill>
                    <a:schemeClr val="tx1">
                      <a:lumMod val="65000"/>
                      <a:lumOff val="35000"/>
                    </a:schemeClr>
                  </a:solidFill>
                </a:rPr>
                <a:t>ניהול </a:t>
              </a:r>
            </a:p>
            <a:p>
              <a:pPr marL="342900" indent="-342900" algn="r" rtl="1">
                <a:buFont typeface="Arial" panose="020B0604020202020204" pitchFamily="34" charset="0"/>
                <a:buChar char="•"/>
              </a:pPr>
              <a:r>
                <a:rPr lang="he-IL" sz="2000" b="1" noProof="1" smtClean="0">
                  <a:solidFill>
                    <a:schemeClr val="tx1">
                      <a:lumMod val="65000"/>
                      <a:lumOff val="35000"/>
                    </a:schemeClr>
                  </a:solidFill>
                </a:rPr>
                <a:t>ארגון</a:t>
              </a:r>
            </a:p>
            <a:p>
              <a:pPr marL="342900" indent="-342900" algn="r" rtl="1">
                <a:buFont typeface="Arial" panose="020B0604020202020204" pitchFamily="34" charset="0"/>
                <a:buChar char="•"/>
              </a:pPr>
              <a:r>
                <a:rPr lang="he-IL" sz="2000" b="1" noProof="1" smtClean="0">
                  <a:solidFill>
                    <a:schemeClr val="tx1">
                      <a:lumMod val="65000"/>
                      <a:lumOff val="35000"/>
                    </a:schemeClr>
                  </a:solidFill>
                </a:rPr>
                <a:t>מיומנות ניתוח </a:t>
              </a:r>
            </a:p>
            <a:p>
              <a:pPr marL="342900" indent="-342900" algn="r" rtl="1">
                <a:buFont typeface="Arial" panose="020B0604020202020204" pitchFamily="34" charset="0"/>
                <a:buChar char="•"/>
              </a:pPr>
              <a:r>
                <a:rPr lang="he-IL" sz="2000" b="1" noProof="1" smtClean="0">
                  <a:solidFill>
                    <a:schemeClr val="tx1">
                      <a:lumMod val="65000"/>
                      <a:lumOff val="35000"/>
                    </a:schemeClr>
                  </a:solidFill>
                </a:rPr>
                <a:t>חשיבה ביקורתית </a:t>
              </a:r>
            </a:p>
            <a:p>
              <a:pPr marL="342900" indent="-342900" algn="r" rtl="1">
                <a:buFont typeface="Arial" panose="020B0604020202020204" pitchFamily="34" charset="0"/>
                <a:buChar char="•"/>
              </a:pPr>
              <a:r>
                <a:rPr lang="he-IL" sz="2000" b="1" noProof="1" smtClean="0">
                  <a:solidFill>
                    <a:schemeClr val="tx1">
                      <a:lumMod val="65000"/>
                      <a:lumOff val="35000"/>
                    </a:schemeClr>
                  </a:solidFill>
                </a:rPr>
                <a:t>פתרון בעיות</a:t>
              </a:r>
            </a:p>
            <a:p>
              <a:pPr marL="342900" indent="-342900" algn="r" rtl="1">
                <a:buFont typeface="Arial" panose="020B0604020202020204" pitchFamily="34" charset="0"/>
                <a:buChar char="•"/>
              </a:pPr>
              <a:r>
                <a:rPr lang="he-IL" sz="2000" b="1" noProof="1" smtClean="0">
                  <a:solidFill>
                    <a:schemeClr val="tx1">
                      <a:lumMod val="65000"/>
                      <a:lumOff val="35000"/>
                    </a:schemeClr>
                  </a:solidFill>
                </a:rPr>
                <a:t>חדשנות </a:t>
              </a:r>
              <a:endParaRPr lang="en-US" sz="2000" b="1" noProof="1">
                <a:solidFill>
                  <a:schemeClr val="tx1">
                    <a:lumMod val="65000"/>
                    <a:lumOff val="35000"/>
                  </a:schemeClr>
                </a:solidFill>
              </a:endParaRPr>
            </a:p>
          </p:txBody>
        </p:sp>
      </p:grpSp>
      <p:grpSp>
        <p:nvGrpSpPr>
          <p:cNvPr id="19" name="Group 101">
            <a:extLst>
              <a:ext uri="{FF2B5EF4-FFF2-40B4-BE49-F238E27FC236}">
                <a16:creationId xmlns:a16="http://schemas.microsoft.com/office/drawing/2014/main" id="{69186A44-C6D1-4A04-B1D6-5739B0DDFAF2}"/>
              </a:ext>
            </a:extLst>
          </p:cNvPr>
          <p:cNvGrpSpPr/>
          <p:nvPr/>
        </p:nvGrpSpPr>
        <p:grpSpPr>
          <a:xfrm>
            <a:off x="7733802" y="2330808"/>
            <a:ext cx="3623586" cy="1803372"/>
            <a:chOff x="8094560" y="731829"/>
            <a:chExt cx="4831447" cy="2404496"/>
          </a:xfrm>
        </p:grpSpPr>
        <p:sp>
          <p:nvSpPr>
            <p:cNvPr id="20" name="TextBox 19">
              <a:extLst>
                <a:ext uri="{FF2B5EF4-FFF2-40B4-BE49-F238E27FC236}">
                  <a16:creationId xmlns:a16="http://schemas.microsoft.com/office/drawing/2014/main" id="{E45289BF-5BD4-425E-AA85-571E7CE2565B}"/>
                </a:ext>
              </a:extLst>
            </p:cNvPr>
            <p:cNvSpPr txBox="1"/>
            <p:nvPr/>
          </p:nvSpPr>
          <p:spPr>
            <a:xfrm>
              <a:off x="8094560" y="731829"/>
              <a:ext cx="2937087" cy="615553"/>
            </a:xfrm>
            <a:prstGeom prst="rect">
              <a:avLst/>
            </a:prstGeom>
            <a:noFill/>
          </p:spPr>
          <p:txBody>
            <a:bodyPr wrap="square" lIns="0" rIns="0" rtlCol="0" anchor="b">
              <a:spAutoFit/>
            </a:bodyPr>
            <a:lstStyle/>
            <a:p>
              <a:r>
                <a:rPr lang="he-IL" sz="2400" b="1" cap="all" noProof="1" smtClean="0">
                  <a:solidFill>
                    <a:schemeClr val="accent6">
                      <a:lumMod val="75000"/>
                    </a:schemeClr>
                  </a:solidFill>
                </a:rPr>
                <a:t>כישורים חברתיים</a:t>
              </a:r>
              <a:endParaRPr lang="en-US" sz="2400" b="1" cap="all" noProof="1">
                <a:solidFill>
                  <a:schemeClr val="accent6">
                    <a:lumMod val="75000"/>
                  </a:schemeClr>
                </a:solidFill>
              </a:endParaRPr>
            </a:p>
          </p:txBody>
        </p:sp>
        <p:sp>
          <p:nvSpPr>
            <p:cNvPr id="21" name="TextBox 20">
              <a:extLst>
                <a:ext uri="{FF2B5EF4-FFF2-40B4-BE49-F238E27FC236}">
                  <a16:creationId xmlns:a16="http://schemas.microsoft.com/office/drawing/2014/main" id="{68E5112E-B88C-4155-A332-9706E496FA6B}"/>
                </a:ext>
              </a:extLst>
            </p:cNvPr>
            <p:cNvSpPr txBox="1"/>
            <p:nvPr/>
          </p:nvSpPr>
          <p:spPr>
            <a:xfrm>
              <a:off x="9996714" y="1371740"/>
              <a:ext cx="2929293" cy="1764585"/>
            </a:xfrm>
            <a:prstGeom prst="rect">
              <a:avLst/>
            </a:prstGeom>
            <a:noFill/>
          </p:spPr>
          <p:txBody>
            <a:bodyPr wrap="square" lIns="0" rIns="0" rtlCol="0" anchor="t">
              <a:spAutoFit/>
            </a:bodyPr>
            <a:lstStyle/>
            <a:p>
              <a:pPr marL="171450" indent="-171450" algn="r" rtl="1">
                <a:buFont typeface="Arial" panose="020B0604020202020204" pitchFamily="34" charset="0"/>
                <a:buChar char="•"/>
              </a:pPr>
              <a:r>
                <a:rPr lang="he-IL" sz="2000" b="1" noProof="1" smtClean="0">
                  <a:solidFill>
                    <a:schemeClr val="tx1">
                      <a:lumMod val="65000"/>
                      <a:lumOff val="35000"/>
                    </a:schemeClr>
                  </a:solidFill>
                </a:rPr>
                <a:t>אינטליגנציה רגשית  </a:t>
              </a:r>
            </a:p>
            <a:p>
              <a:pPr marL="171450" indent="-171450" algn="r" rtl="1">
                <a:buFont typeface="Arial" panose="020B0604020202020204" pitchFamily="34" charset="0"/>
                <a:buChar char="•"/>
              </a:pPr>
              <a:r>
                <a:rPr lang="he-IL" sz="2000" b="1" noProof="1" smtClean="0">
                  <a:solidFill>
                    <a:schemeClr val="tx1">
                      <a:lumMod val="65000"/>
                      <a:lumOff val="35000"/>
                    </a:schemeClr>
                  </a:solidFill>
                </a:rPr>
                <a:t>אפתיה</a:t>
              </a:r>
            </a:p>
            <a:p>
              <a:pPr marL="171450" indent="-171450" algn="r" rtl="1">
                <a:buFont typeface="Arial" panose="020B0604020202020204" pitchFamily="34" charset="0"/>
                <a:buChar char="•"/>
              </a:pPr>
              <a:r>
                <a:rPr lang="he-IL" sz="2000" b="1" noProof="1" smtClean="0">
                  <a:solidFill>
                    <a:schemeClr val="tx1">
                      <a:lumMod val="65000"/>
                      <a:lumOff val="35000"/>
                    </a:schemeClr>
                  </a:solidFill>
                </a:rPr>
                <a:t>חמלה</a:t>
              </a:r>
            </a:p>
            <a:p>
              <a:pPr marL="171450" indent="-171450" algn="r" rtl="1">
                <a:buFont typeface="Arial" panose="020B0604020202020204" pitchFamily="34" charset="0"/>
                <a:buChar char="•"/>
              </a:pPr>
              <a:r>
                <a:rPr lang="he-IL" sz="2000" b="1" noProof="1" smtClean="0">
                  <a:solidFill>
                    <a:schemeClr val="tx1">
                      <a:lumMod val="65000"/>
                      <a:lumOff val="35000"/>
                    </a:schemeClr>
                  </a:solidFill>
                </a:rPr>
                <a:t>בניה משותפת </a:t>
              </a:r>
              <a:endParaRPr lang="en-US" sz="2000" b="1" noProof="1">
                <a:solidFill>
                  <a:schemeClr val="tx1">
                    <a:lumMod val="65000"/>
                    <a:lumOff val="35000"/>
                  </a:schemeClr>
                </a:solidFill>
              </a:endParaRPr>
            </a:p>
          </p:txBody>
        </p:sp>
      </p:grpSp>
      <p:grpSp>
        <p:nvGrpSpPr>
          <p:cNvPr id="22" name="Group 104">
            <a:extLst>
              <a:ext uri="{FF2B5EF4-FFF2-40B4-BE49-F238E27FC236}">
                <a16:creationId xmlns:a16="http://schemas.microsoft.com/office/drawing/2014/main" id="{3012386E-0151-4257-89F4-0E8042479747}"/>
              </a:ext>
            </a:extLst>
          </p:cNvPr>
          <p:cNvGrpSpPr/>
          <p:nvPr/>
        </p:nvGrpSpPr>
        <p:grpSpPr>
          <a:xfrm>
            <a:off x="1140440" y="2299539"/>
            <a:ext cx="3639536" cy="1860767"/>
            <a:chOff x="-324289" y="1611985"/>
            <a:chExt cx="4852714" cy="2481018"/>
          </a:xfrm>
        </p:grpSpPr>
        <p:sp>
          <p:nvSpPr>
            <p:cNvPr id="23" name="TextBox 22">
              <a:extLst>
                <a:ext uri="{FF2B5EF4-FFF2-40B4-BE49-F238E27FC236}">
                  <a16:creationId xmlns:a16="http://schemas.microsoft.com/office/drawing/2014/main" id="{4BE696D2-D98A-4088-9621-5BF36F7F910B}"/>
                </a:ext>
              </a:extLst>
            </p:cNvPr>
            <p:cNvSpPr txBox="1"/>
            <p:nvPr/>
          </p:nvSpPr>
          <p:spPr>
            <a:xfrm>
              <a:off x="1041627" y="1611985"/>
              <a:ext cx="3486798" cy="615552"/>
            </a:xfrm>
            <a:prstGeom prst="rect">
              <a:avLst/>
            </a:prstGeom>
            <a:noFill/>
          </p:spPr>
          <p:txBody>
            <a:bodyPr wrap="square" lIns="0" rIns="0" rtlCol="0" anchor="b">
              <a:spAutoFit/>
            </a:bodyPr>
            <a:lstStyle/>
            <a:p>
              <a:pPr marL="342900" indent="-342900" algn="r" rtl="1">
                <a:buFont typeface="Arial" panose="020B0604020202020204" pitchFamily="34" charset="0"/>
                <a:buChar char="•"/>
              </a:pPr>
              <a:r>
                <a:rPr lang="he-IL" sz="2400" b="1" cap="all" noProof="1" smtClean="0">
                  <a:solidFill>
                    <a:schemeClr val="accent2">
                      <a:lumMod val="75000"/>
                    </a:schemeClr>
                  </a:solidFill>
                </a:rPr>
                <a:t>כישורים בינאישיים</a:t>
              </a:r>
              <a:endParaRPr lang="en-US" sz="2400" b="1" cap="all" noProof="1">
                <a:solidFill>
                  <a:schemeClr val="accent2">
                    <a:lumMod val="75000"/>
                  </a:schemeClr>
                </a:solidFill>
              </a:endParaRPr>
            </a:p>
          </p:txBody>
        </p:sp>
        <p:sp>
          <p:nvSpPr>
            <p:cNvPr id="24" name="TextBox 23">
              <a:extLst>
                <a:ext uri="{FF2B5EF4-FFF2-40B4-BE49-F238E27FC236}">
                  <a16:creationId xmlns:a16="http://schemas.microsoft.com/office/drawing/2014/main" id="{A6BBA15B-4BAB-41FB-86FC-172743586AD2}"/>
                </a:ext>
              </a:extLst>
            </p:cNvPr>
            <p:cNvSpPr txBox="1"/>
            <p:nvPr/>
          </p:nvSpPr>
          <p:spPr>
            <a:xfrm>
              <a:off x="-324289" y="2328421"/>
              <a:ext cx="2929293" cy="1764582"/>
            </a:xfrm>
            <a:prstGeom prst="rect">
              <a:avLst/>
            </a:prstGeom>
            <a:noFill/>
          </p:spPr>
          <p:txBody>
            <a:bodyPr wrap="square" lIns="0" rIns="0" rtlCol="0" anchor="t">
              <a:spAutoFit/>
            </a:bodyPr>
            <a:lstStyle/>
            <a:p>
              <a:pPr marL="800100" lvl="1" indent="-342900" algn="r" rtl="1">
                <a:buFont typeface="Arial" panose="020B0604020202020204" pitchFamily="34" charset="0"/>
                <a:buChar char="•"/>
              </a:pPr>
              <a:r>
                <a:rPr lang="he-IL" sz="2000" b="1" noProof="1" smtClean="0">
                  <a:solidFill>
                    <a:schemeClr val="tx1">
                      <a:lumMod val="65000"/>
                      <a:lumOff val="35000"/>
                    </a:schemeClr>
                  </a:solidFill>
                </a:rPr>
                <a:t>תקשורת </a:t>
              </a:r>
            </a:p>
            <a:p>
              <a:pPr marL="342900" indent="-342900" algn="r" rtl="1">
                <a:buFont typeface="Arial" panose="020B0604020202020204" pitchFamily="34" charset="0"/>
                <a:buChar char="•"/>
              </a:pPr>
              <a:r>
                <a:rPr lang="he-IL" sz="2000" b="1" noProof="1" smtClean="0">
                  <a:solidFill>
                    <a:schemeClr val="tx1">
                      <a:lumMod val="65000"/>
                      <a:lumOff val="35000"/>
                    </a:schemeClr>
                  </a:solidFill>
                </a:rPr>
                <a:t>שיתוף פעולה </a:t>
              </a:r>
            </a:p>
            <a:p>
              <a:pPr marL="342900" indent="-342900" algn="r" rtl="1">
                <a:buFont typeface="Arial" panose="020B0604020202020204" pitchFamily="34" charset="0"/>
                <a:buChar char="•"/>
              </a:pPr>
              <a:r>
                <a:rPr lang="he-IL" sz="2000" b="1" noProof="1" smtClean="0">
                  <a:solidFill>
                    <a:schemeClr val="tx1">
                      <a:lumMod val="65000"/>
                      <a:lumOff val="35000"/>
                    </a:schemeClr>
                  </a:solidFill>
                </a:rPr>
                <a:t>יכולת משא ומתן </a:t>
              </a:r>
            </a:p>
            <a:p>
              <a:pPr marL="342900" indent="-342900" algn="r" rtl="1">
                <a:buFont typeface="Arial" panose="020B0604020202020204" pitchFamily="34" charset="0"/>
                <a:buChar char="•"/>
              </a:pPr>
              <a:r>
                <a:rPr lang="he-IL" sz="2000" b="1" noProof="1" smtClean="0">
                  <a:solidFill>
                    <a:schemeClr val="tx1">
                      <a:lumMod val="65000"/>
                      <a:lumOff val="35000"/>
                    </a:schemeClr>
                  </a:solidFill>
                </a:rPr>
                <a:t>עבודת צוות </a:t>
              </a:r>
              <a:endParaRPr lang="en-US" sz="2000" b="1" noProof="1">
                <a:solidFill>
                  <a:schemeClr val="tx1">
                    <a:lumMod val="65000"/>
                    <a:lumOff val="35000"/>
                  </a:schemeClr>
                </a:solidFill>
              </a:endParaRPr>
            </a:p>
          </p:txBody>
        </p:sp>
      </p:grpSp>
      <p:sp>
        <p:nvSpPr>
          <p:cNvPr id="25" name="Freeform: Shape 112">
            <a:extLst>
              <a:ext uri="{FF2B5EF4-FFF2-40B4-BE49-F238E27FC236}">
                <a16:creationId xmlns:a16="http://schemas.microsoft.com/office/drawing/2014/main" id="{253B7726-7FBB-43B6-B266-9E370214401B}"/>
              </a:ext>
            </a:extLst>
          </p:cNvPr>
          <p:cNvSpPr/>
          <p:nvPr/>
        </p:nvSpPr>
        <p:spPr>
          <a:xfrm>
            <a:off x="5101843" y="5386642"/>
            <a:ext cx="371475" cy="600075"/>
          </a:xfrm>
          <a:custGeom>
            <a:avLst/>
            <a:gdLst>
              <a:gd name="connsiteX0" fmla="*/ 185738 w 495300"/>
              <a:gd name="connsiteY0" fmla="*/ 742950 h 800100"/>
              <a:gd name="connsiteX1" fmla="*/ 309563 w 495300"/>
              <a:gd name="connsiteY1" fmla="*/ 742950 h 800100"/>
              <a:gd name="connsiteX2" fmla="*/ 247651 w 495300"/>
              <a:gd name="connsiteY2" fmla="*/ 800100 h 800100"/>
              <a:gd name="connsiteX3" fmla="*/ 185738 w 495300"/>
              <a:gd name="connsiteY3" fmla="*/ 742950 h 800100"/>
              <a:gd name="connsiteX4" fmla="*/ 152400 w 495300"/>
              <a:gd name="connsiteY4" fmla="*/ 647700 h 800100"/>
              <a:gd name="connsiteX5" fmla="*/ 342900 w 495300"/>
              <a:gd name="connsiteY5" fmla="*/ 647700 h 800100"/>
              <a:gd name="connsiteX6" fmla="*/ 371475 w 495300"/>
              <a:gd name="connsiteY6" fmla="*/ 676275 h 800100"/>
              <a:gd name="connsiteX7" fmla="*/ 342900 w 495300"/>
              <a:gd name="connsiteY7" fmla="*/ 704850 h 800100"/>
              <a:gd name="connsiteX8" fmla="*/ 152400 w 495300"/>
              <a:gd name="connsiteY8" fmla="*/ 704850 h 800100"/>
              <a:gd name="connsiteX9" fmla="*/ 123825 w 495300"/>
              <a:gd name="connsiteY9" fmla="*/ 676275 h 800100"/>
              <a:gd name="connsiteX10" fmla="*/ 152400 w 495300"/>
              <a:gd name="connsiteY10" fmla="*/ 647700 h 800100"/>
              <a:gd name="connsiteX11" fmla="*/ 152400 w 495300"/>
              <a:gd name="connsiteY11" fmla="*/ 552450 h 800100"/>
              <a:gd name="connsiteX12" fmla="*/ 342900 w 495300"/>
              <a:gd name="connsiteY12" fmla="*/ 552450 h 800100"/>
              <a:gd name="connsiteX13" fmla="*/ 371475 w 495300"/>
              <a:gd name="connsiteY13" fmla="*/ 581025 h 800100"/>
              <a:gd name="connsiteX14" fmla="*/ 342900 w 495300"/>
              <a:gd name="connsiteY14" fmla="*/ 609600 h 800100"/>
              <a:gd name="connsiteX15" fmla="*/ 152400 w 495300"/>
              <a:gd name="connsiteY15" fmla="*/ 609600 h 800100"/>
              <a:gd name="connsiteX16" fmla="*/ 123825 w 495300"/>
              <a:gd name="connsiteY16" fmla="*/ 581025 h 800100"/>
              <a:gd name="connsiteX17" fmla="*/ 152400 w 495300"/>
              <a:gd name="connsiteY17" fmla="*/ 552450 h 800100"/>
              <a:gd name="connsiteX18" fmla="*/ 248602 w 495300"/>
              <a:gd name="connsiteY18" fmla="*/ 56197 h 800100"/>
              <a:gd name="connsiteX19" fmla="*/ 58103 w 495300"/>
              <a:gd name="connsiteY19" fmla="*/ 244793 h 800100"/>
              <a:gd name="connsiteX20" fmla="*/ 58103 w 495300"/>
              <a:gd name="connsiteY20" fmla="*/ 252413 h 800100"/>
              <a:gd name="connsiteX21" fmla="*/ 71438 w 495300"/>
              <a:gd name="connsiteY21" fmla="*/ 319088 h 800100"/>
              <a:gd name="connsiteX22" fmla="*/ 103823 w 495300"/>
              <a:gd name="connsiteY22" fmla="*/ 371475 h 800100"/>
              <a:gd name="connsiteX23" fmla="*/ 159068 w 495300"/>
              <a:gd name="connsiteY23" fmla="*/ 457200 h 800100"/>
              <a:gd name="connsiteX24" fmla="*/ 247650 w 495300"/>
              <a:gd name="connsiteY24" fmla="*/ 457200 h 800100"/>
              <a:gd name="connsiteX25" fmla="*/ 337185 w 495300"/>
              <a:gd name="connsiteY25" fmla="*/ 457200 h 800100"/>
              <a:gd name="connsiteX26" fmla="*/ 392430 w 495300"/>
              <a:gd name="connsiteY26" fmla="*/ 371475 h 800100"/>
              <a:gd name="connsiteX27" fmla="*/ 424815 w 495300"/>
              <a:gd name="connsiteY27" fmla="*/ 319088 h 800100"/>
              <a:gd name="connsiteX28" fmla="*/ 438150 w 495300"/>
              <a:gd name="connsiteY28" fmla="*/ 252413 h 800100"/>
              <a:gd name="connsiteX29" fmla="*/ 439103 w 495300"/>
              <a:gd name="connsiteY29" fmla="*/ 252413 h 800100"/>
              <a:gd name="connsiteX30" fmla="*/ 439103 w 495300"/>
              <a:gd name="connsiteY30" fmla="*/ 244793 h 800100"/>
              <a:gd name="connsiteX31" fmla="*/ 248602 w 495300"/>
              <a:gd name="connsiteY31" fmla="*/ 56197 h 800100"/>
              <a:gd name="connsiteX32" fmla="*/ 247650 w 495300"/>
              <a:gd name="connsiteY32" fmla="*/ 0 h 800100"/>
              <a:gd name="connsiteX33" fmla="*/ 495300 w 495300"/>
              <a:gd name="connsiteY33" fmla="*/ 244793 h 800100"/>
              <a:gd name="connsiteX34" fmla="*/ 495300 w 495300"/>
              <a:gd name="connsiteY34" fmla="*/ 253365 h 800100"/>
              <a:gd name="connsiteX35" fmla="*/ 478155 w 495300"/>
              <a:gd name="connsiteY35" fmla="*/ 339090 h 800100"/>
              <a:gd name="connsiteX36" fmla="*/ 435292 w 495300"/>
              <a:gd name="connsiteY36" fmla="*/ 409575 h 800100"/>
              <a:gd name="connsiteX37" fmla="*/ 377190 w 495300"/>
              <a:gd name="connsiteY37" fmla="*/ 503873 h 800100"/>
              <a:gd name="connsiteX38" fmla="*/ 360045 w 495300"/>
              <a:gd name="connsiteY38" fmla="*/ 514350 h 800100"/>
              <a:gd name="connsiteX39" fmla="*/ 135255 w 495300"/>
              <a:gd name="connsiteY39" fmla="*/ 514350 h 800100"/>
              <a:gd name="connsiteX40" fmla="*/ 118110 w 495300"/>
              <a:gd name="connsiteY40" fmla="*/ 503873 h 800100"/>
              <a:gd name="connsiteX41" fmla="*/ 60007 w 495300"/>
              <a:gd name="connsiteY41" fmla="*/ 409575 h 800100"/>
              <a:gd name="connsiteX42" fmla="*/ 17145 w 495300"/>
              <a:gd name="connsiteY42" fmla="*/ 339090 h 800100"/>
              <a:gd name="connsiteX43" fmla="*/ 0 w 495300"/>
              <a:gd name="connsiteY43" fmla="*/ 253365 h 800100"/>
              <a:gd name="connsiteX44" fmla="*/ 0 w 495300"/>
              <a:gd name="connsiteY44" fmla="*/ 244793 h 800100"/>
              <a:gd name="connsiteX45" fmla="*/ 247650 w 495300"/>
              <a:gd name="connsiteY45"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300" h="800100">
                <a:moveTo>
                  <a:pt x="185738" y="742950"/>
                </a:moveTo>
                <a:lnTo>
                  <a:pt x="309563" y="742950"/>
                </a:lnTo>
                <a:cubicBezTo>
                  <a:pt x="306706" y="775335"/>
                  <a:pt x="280036" y="800100"/>
                  <a:pt x="247651" y="800100"/>
                </a:cubicBezTo>
                <a:cubicBezTo>
                  <a:pt x="215265" y="800100"/>
                  <a:pt x="188595" y="775335"/>
                  <a:pt x="185738" y="742950"/>
                </a:cubicBezTo>
                <a:close/>
                <a:moveTo>
                  <a:pt x="152400" y="647700"/>
                </a:moveTo>
                <a:lnTo>
                  <a:pt x="342900" y="647700"/>
                </a:lnTo>
                <a:cubicBezTo>
                  <a:pt x="359093" y="647700"/>
                  <a:pt x="371475" y="660083"/>
                  <a:pt x="371475" y="676275"/>
                </a:cubicBezTo>
                <a:cubicBezTo>
                  <a:pt x="371475" y="692467"/>
                  <a:pt x="359093" y="704850"/>
                  <a:pt x="342900" y="704850"/>
                </a:cubicBezTo>
                <a:lnTo>
                  <a:pt x="152400" y="704850"/>
                </a:lnTo>
                <a:cubicBezTo>
                  <a:pt x="136207" y="704850"/>
                  <a:pt x="123825" y="692467"/>
                  <a:pt x="123825" y="676275"/>
                </a:cubicBezTo>
                <a:cubicBezTo>
                  <a:pt x="123825" y="660083"/>
                  <a:pt x="136207" y="647700"/>
                  <a:pt x="152400" y="647700"/>
                </a:cubicBezTo>
                <a:close/>
                <a:moveTo>
                  <a:pt x="152400" y="552450"/>
                </a:moveTo>
                <a:lnTo>
                  <a:pt x="342900" y="552450"/>
                </a:lnTo>
                <a:cubicBezTo>
                  <a:pt x="359093" y="552450"/>
                  <a:pt x="371475" y="564833"/>
                  <a:pt x="371475" y="581025"/>
                </a:cubicBezTo>
                <a:cubicBezTo>
                  <a:pt x="371475" y="597217"/>
                  <a:pt x="359093" y="609600"/>
                  <a:pt x="342900" y="609600"/>
                </a:cubicBezTo>
                <a:lnTo>
                  <a:pt x="152400" y="609600"/>
                </a:lnTo>
                <a:cubicBezTo>
                  <a:pt x="136207" y="609600"/>
                  <a:pt x="123825" y="597217"/>
                  <a:pt x="123825" y="581025"/>
                </a:cubicBezTo>
                <a:cubicBezTo>
                  <a:pt x="123825" y="564833"/>
                  <a:pt x="136207" y="552450"/>
                  <a:pt x="152400" y="552450"/>
                </a:cubicBezTo>
                <a:close/>
                <a:moveTo>
                  <a:pt x="248602" y="56197"/>
                </a:moveTo>
                <a:cubicBezTo>
                  <a:pt x="144780" y="57150"/>
                  <a:pt x="60007" y="140970"/>
                  <a:pt x="58103" y="244793"/>
                </a:cubicBezTo>
                <a:lnTo>
                  <a:pt x="58103" y="252413"/>
                </a:lnTo>
                <a:cubicBezTo>
                  <a:pt x="59055" y="275273"/>
                  <a:pt x="62865" y="298133"/>
                  <a:pt x="71438" y="319088"/>
                </a:cubicBezTo>
                <a:cubicBezTo>
                  <a:pt x="79057" y="338138"/>
                  <a:pt x="90488" y="356235"/>
                  <a:pt x="103823" y="371475"/>
                </a:cubicBezTo>
                <a:cubicBezTo>
                  <a:pt x="124777" y="398145"/>
                  <a:pt x="143827" y="426720"/>
                  <a:pt x="159068" y="457200"/>
                </a:cubicBezTo>
                <a:lnTo>
                  <a:pt x="247650" y="457200"/>
                </a:lnTo>
                <a:lnTo>
                  <a:pt x="337185" y="457200"/>
                </a:lnTo>
                <a:cubicBezTo>
                  <a:pt x="351473" y="426720"/>
                  <a:pt x="370523" y="398145"/>
                  <a:pt x="392430" y="371475"/>
                </a:cubicBezTo>
                <a:cubicBezTo>
                  <a:pt x="406717" y="356235"/>
                  <a:pt x="417195" y="338138"/>
                  <a:pt x="424815" y="319088"/>
                </a:cubicBezTo>
                <a:cubicBezTo>
                  <a:pt x="432435" y="298133"/>
                  <a:pt x="437198" y="275273"/>
                  <a:pt x="438150" y="252413"/>
                </a:cubicBezTo>
                <a:lnTo>
                  <a:pt x="439103" y="252413"/>
                </a:lnTo>
                <a:lnTo>
                  <a:pt x="439103" y="244793"/>
                </a:lnTo>
                <a:cubicBezTo>
                  <a:pt x="437198" y="140018"/>
                  <a:pt x="352425" y="57150"/>
                  <a:pt x="248602" y="56197"/>
                </a:cubicBezTo>
                <a:close/>
                <a:moveTo>
                  <a:pt x="247650" y="0"/>
                </a:moveTo>
                <a:cubicBezTo>
                  <a:pt x="382905" y="952"/>
                  <a:pt x="492442" y="109538"/>
                  <a:pt x="495300" y="244793"/>
                </a:cubicBezTo>
                <a:lnTo>
                  <a:pt x="495300" y="253365"/>
                </a:lnTo>
                <a:cubicBezTo>
                  <a:pt x="494348" y="282893"/>
                  <a:pt x="488633" y="311468"/>
                  <a:pt x="478155" y="339090"/>
                </a:cubicBezTo>
                <a:cubicBezTo>
                  <a:pt x="468630" y="364808"/>
                  <a:pt x="453390" y="388620"/>
                  <a:pt x="435292" y="409575"/>
                </a:cubicBezTo>
                <a:cubicBezTo>
                  <a:pt x="412433" y="434340"/>
                  <a:pt x="387668" y="482918"/>
                  <a:pt x="377190" y="503873"/>
                </a:cubicBezTo>
                <a:cubicBezTo>
                  <a:pt x="374333" y="510540"/>
                  <a:pt x="367665" y="514350"/>
                  <a:pt x="360045" y="514350"/>
                </a:cubicBezTo>
                <a:lnTo>
                  <a:pt x="135255" y="514350"/>
                </a:lnTo>
                <a:cubicBezTo>
                  <a:pt x="127635" y="514350"/>
                  <a:pt x="120968" y="510540"/>
                  <a:pt x="118110" y="503873"/>
                </a:cubicBezTo>
                <a:cubicBezTo>
                  <a:pt x="107632" y="482918"/>
                  <a:pt x="82868" y="434340"/>
                  <a:pt x="60007" y="409575"/>
                </a:cubicBezTo>
                <a:cubicBezTo>
                  <a:pt x="41910" y="388620"/>
                  <a:pt x="27622" y="364808"/>
                  <a:pt x="17145" y="339090"/>
                </a:cubicBezTo>
                <a:cubicBezTo>
                  <a:pt x="6668" y="311468"/>
                  <a:pt x="953" y="282893"/>
                  <a:pt x="0" y="253365"/>
                </a:cubicBezTo>
                <a:lnTo>
                  <a:pt x="0" y="244793"/>
                </a:lnTo>
                <a:cubicBezTo>
                  <a:pt x="2857" y="109538"/>
                  <a:pt x="112395" y="952"/>
                  <a:pt x="247650" y="0"/>
                </a:cubicBezTo>
                <a:close/>
              </a:path>
            </a:pathLst>
          </a:custGeom>
          <a:solidFill>
            <a:schemeClr val="tx1">
              <a:lumMod val="85000"/>
              <a:lumOff val="15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26" name="Graphic 108" descr="Puzzle">
            <a:extLst>
              <a:ext uri="{FF2B5EF4-FFF2-40B4-BE49-F238E27FC236}">
                <a16:creationId xmlns:a16="http://schemas.microsoft.com/office/drawing/2014/main" id="{326D06C7-E59C-4892-9F38-0BED733A5DBB}"/>
              </a:ext>
            </a:extLst>
          </p:cNvPr>
          <p:cNvSpPr/>
          <p:nvPr/>
        </p:nvSpPr>
        <p:spPr>
          <a:xfrm>
            <a:off x="6455089" y="5392232"/>
            <a:ext cx="571500" cy="571500"/>
          </a:xfrm>
          <a:custGeom>
            <a:avLst/>
            <a:gdLst>
              <a:gd name="connsiteX0" fmla="*/ 492443 w 762000"/>
              <a:gd name="connsiteY0" fmla="*/ 578168 h 762000"/>
              <a:gd name="connsiteX1" fmla="*/ 451485 w 762000"/>
              <a:gd name="connsiteY1" fmla="*/ 452438 h 762000"/>
              <a:gd name="connsiteX2" fmla="*/ 458153 w 762000"/>
              <a:gd name="connsiteY2" fmla="*/ 445770 h 762000"/>
              <a:gd name="connsiteX3" fmla="*/ 585788 w 762000"/>
              <a:gd name="connsiteY3" fmla="*/ 484823 h 762000"/>
              <a:gd name="connsiteX4" fmla="*/ 653415 w 762000"/>
              <a:gd name="connsiteY4" fmla="*/ 539115 h 762000"/>
              <a:gd name="connsiteX5" fmla="*/ 762000 w 762000"/>
              <a:gd name="connsiteY5" fmla="*/ 430530 h 762000"/>
              <a:gd name="connsiteX6" fmla="*/ 600075 w 762000"/>
              <a:gd name="connsiteY6" fmla="*/ 268605 h 762000"/>
              <a:gd name="connsiteX7" fmla="*/ 654368 w 762000"/>
              <a:gd name="connsiteY7" fmla="*/ 200978 h 762000"/>
              <a:gd name="connsiteX8" fmla="*/ 693420 w 762000"/>
              <a:gd name="connsiteY8" fmla="*/ 73343 h 762000"/>
              <a:gd name="connsiteX9" fmla="*/ 686753 w 762000"/>
              <a:gd name="connsiteY9" fmla="*/ 66675 h 762000"/>
              <a:gd name="connsiteX10" fmla="*/ 561023 w 762000"/>
              <a:gd name="connsiteY10" fmla="*/ 107632 h 762000"/>
              <a:gd name="connsiteX11" fmla="*/ 493395 w 762000"/>
              <a:gd name="connsiteY11" fmla="*/ 161925 h 762000"/>
              <a:gd name="connsiteX12" fmla="*/ 331470 w 762000"/>
              <a:gd name="connsiteY12" fmla="*/ 0 h 762000"/>
              <a:gd name="connsiteX13" fmla="*/ 221933 w 762000"/>
              <a:gd name="connsiteY13" fmla="*/ 108585 h 762000"/>
              <a:gd name="connsiteX14" fmla="*/ 276225 w 762000"/>
              <a:gd name="connsiteY14" fmla="*/ 176213 h 762000"/>
              <a:gd name="connsiteX15" fmla="*/ 317183 w 762000"/>
              <a:gd name="connsiteY15" fmla="*/ 301943 h 762000"/>
              <a:gd name="connsiteX16" fmla="*/ 310515 w 762000"/>
              <a:gd name="connsiteY16" fmla="*/ 308610 h 762000"/>
              <a:gd name="connsiteX17" fmla="*/ 182880 w 762000"/>
              <a:gd name="connsiteY17" fmla="*/ 269558 h 762000"/>
              <a:gd name="connsiteX18" fmla="*/ 115253 w 762000"/>
              <a:gd name="connsiteY18" fmla="*/ 215265 h 762000"/>
              <a:gd name="connsiteX19" fmla="*/ 0 w 762000"/>
              <a:gd name="connsiteY19" fmla="*/ 331470 h 762000"/>
              <a:gd name="connsiteX20" fmla="*/ 161925 w 762000"/>
              <a:gd name="connsiteY20" fmla="*/ 493395 h 762000"/>
              <a:gd name="connsiteX21" fmla="*/ 107632 w 762000"/>
              <a:gd name="connsiteY21" fmla="*/ 561023 h 762000"/>
              <a:gd name="connsiteX22" fmla="*/ 68580 w 762000"/>
              <a:gd name="connsiteY22" fmla="*/ 688658 h 762000"/>
              <a:gd name="connsiteX23" fmla="*/ 75248 w 762000"/>
              <a:gd name="connsiteY23" fmla="*/ 695325 h 762000"/>
              <a:gd name="connsiteX24" fmla="*/ 200978 w 762000"/>
              <a:gd name="connsiteY24" fmla="*/ 654368 h 762000"/>
              <a:gd name="connsiteX25" fmla="*/ 268605 w 762000"/>
              <a:gd name="connsiteY25" fmla="*/ 600075 h 762000"/>
              <a:gd name="connsiteX26" fmla="*/ 430530 w 762000"/>
              <a:gd name="connsiteY26" fmla="*/ 762000 h 762000"/>
              <a:gd name="connsiteX27" fmla="*/ 546735 w 762000"/>
              <a:gd name="connsiteY27" fmla="*/ 645795 h 762000"/>
              <a:gd name="connsiteX28" fmla="*/ 492443 w 762000"/>
              <a:gd name="connsiteY28" fmla="*/ 578168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2000" h="762000">
                <a:moveTo>
                  <a:pt x="492443" y="578168"/>
                </a:moveTo>
                <a:cubicBezTo>
                  <a:pt x="429578" y="580073"/>
                  <a:pt x="406718" y="499110"/>
                  <a:pt x="451485" y="452438"/>
                </a:cubicBezTo>
                <a:lnTo>
                  <a:pt x="458153" y="445770"/>
                </a:lnTo>
                <a:cubicBezTo>
                  <a:pt x="504825" y="401003"/>
                  <a:pt x="587693" y="421958"/>
                  <a:pt x="585788" y="484823"/>
                </a:cubicBezTo>
                <a:cubicBezTo>
                  <a:pt x="584835" y="521018"/>
                  <a:pt x="627698" y="564833"/>
                  <a:pt x="653415" y="539115"/>
                </a:cubicBezTo>
                <a:lnTo>
                  <a:pt x="762000" y="430530"/>
                </a:lnTo>
                <a:lnTo>
                  <a:pt x="600075" y="268605"/>
                </a:lnTo>
                <a:cubicBezTo>
                  <a:pt x="574358" y="242888"/>
                  <a:pt x="618173" y="200025"/>
                  <a:pt x="654368" y="200978"/>
                </a:cubicBezTo>
                <a:cubicBezTo>
                  <a:pt x="717233" y="202883"/>
                  <a:pt x="738188" y="120015"/>
                  <a:pt x="693420" y="73343"/>
                </a:cubicBezTo>
                <a:lnTo>
                  <a:pt x="686753" y="66675"/>
                </a:lnTo>
                <a:cubicBezTo>
                  <a:pt x="640080" y="21908"/>
                  <a:pt x="559118" y="44768"/>
                  <a:pt x="561023" y="107632"/>
                </a:cubicBezTo>
                <a:cubicBezTo>
                  <a:pt x="561975" y="143828"/>
                  <a:pt x="519113" y="187643"/>
                  <a:pt x="493395" y="161925"/>
                </a:cubicBezTo>
                <a:lnTo>
                  <a:pt x="331470" y="0"/>
                </a:lnTo>
                <a:lnTo>
                  <a:pt x="221933" y="108585"/>
                </a:lnTo>
                <a:cubicBezTo>
                  <a:pt x="196215" y="134303"/>
                  <a:pt x="240030" y="177165"/>
                  <a:pt x="276225" y="176213"/>
                </a:cubicBezTo>
                <a:cubicBezTo>
                  <a:pt x="339090" y="174308"/>
                  <a:pt x="361950" y="255270"/>
                  <a:pt x="317183" y="301943"/>
                </a:cubicBezTo>
                <a:lnTo>
                  <a:pt x="310515" y="308610"/>
                </a:lnTo>
                <a:cubicBezTo>
                  <a:pt x="263843" y="353378"/>
                  <a:pt x="180975" y="332423"/>
                  <a:pt x="182880" y="269558"/>
                </a:cubicBezTo>
                <a:cubicBezTo>
                  <a:pt x="183833" y="233363"/>
                  <a:pt x="140970" y="189548"/>
                  <a:pt x="115253" y="215265"/>
                </a:cubicBezTo>
                <a:lnTo>
                  <a:pt x="0" y="331470"/>
                </a:lnTo>
                <a:lnTo>
                  <a:pt x="161925" y="493395"/>
                </a:lnTo>
                <a:cubicBezTo>
                  <a:pt x="187643" y="519113"/>
                  <a:pt x="143828" y="561975"/>
                  <a:pt x="107632" y="561023"/>
                </a:cubicBezTo>
                <a:cubicBezTo>
                  <a:pt x="44768" y="559118"/>
                  <a:pt x="23813" y="641985"/>
                  <a:pt x="68580" y="688658"/>
                </a:cubicBezTo>
                <a:lnTo>
                  <a:pt x="75248" y="695325"/>
                </a:lnTo>
                <a:cubicBezTo>
                  <a:pt x="121920" y="740093"/>
                  <a:pt x="202883" y="717233"/>
                  <a:pt x="200978" y="654368"/>
                </a:cubicBezTo>
                <a:cubicBezTo>
                  <a:pt x="200025" y="618173"/>
                  <a:pt x="242888" y="574358"/>
                  <a:pt x="268605" y="600075"/>
                </a:cubicBezTo>
                <a:lnTo>
                  <a:pt x="430530" y="762000"/>
                </a:lnTo>
                <a:lnTo>
                  <a:pt x="546735" y="645795"/>
                </a:lnTo>
                <a:cubicBezTo>
                  <a:pt x="572453" y="620078"/>
                  <a:pt x="529590" y="577215"/>
                  <a:pt x="492443" y="578168"/>
                </a:cubicBezTo>
                <a:close/>
              </a:path>
            </a:pathLst>
          </a:custGeom>
          <a:solidFill>
            <a:schemeClr val="bg1">
              <a:alpha val="8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28" name="Freeform: Shape 111">
            <a:extLst>
              <a:ext uri="{FF2B5EF4-FFF2-40B4-BE49-F238E27FC236}">
                <a16:creationId xmlns:a16="http://schemas.microsoft.com/office/drawing/2014/main" id="{2397FD7D-CB76-4AF5-8798-46591BCF6828}"/>
              </a:ext>
            </a:extLst>
          </p:cNvPr>
          <p:cNvSpPr/>
          <p:nvPr/>
        </p:nvSpPr>
        <p:spPr>
          <a:xfrm>
            <a:off x="6440801" y="3124254"/>
            <a:ext cx="600075" cy="374333"/>
          </a:xfrm>
          <a:custGeom>
            <a:avLst/>
            <a:gdLst>
              <a:gd name="connsiteX0" fmla="*/ 400050 w 800100"/>
              <a:gd name="connsiteY0" fmla="*/ 327660 h 499110"/>
              <a:gd name="connsiteX1" fmla="*/ 470535 w 800100"/>
              <a:gd name="connsiteY1" fmla="*/ 339090 h 499110"/>
              <a:gd name="connsiteX2" fmla="*/ 554355 w 800100"/>
              <a:gd name="connsiteY2" fmla="*/ 379095 h 499110"/>
              <a:gd name="connsiteX3" fmla="*/ 571500 w 800100"/>
              <a:gd name="connsiteY3" fmla="*/ 413385 h 499110"/>
              <a:gd name="connsiteX4" fmla="*/ 571500 w 800100"/>
              <a:gd name="connsiteY4" fmla="*/ 499110 h 499110"/>
              <a:gd name="connsiteX5" fmla="*/ 228600 w 800100"/>
              <a:gd name="connsiteY5" fmla="*/ 499110 h 499110"/>
              <a:gd name="connsiteX6" fmla="*/ 228600 w 800100"/>
              <a:gd name="connsiteY6" fmla="*/ 413385 h 499110"/>
              <a:gd name="connsiteX7" fmla="*/ 245745 w 800100"/>
              <a:gd name="connsiteY7" fmla="*/ 379095 h 499110"/>
              <a:gd name="connsiteX8" fmla="*/ 329565 w 800100"/>
              <a:gd name="connsiteY8" fmla="*/ 339090 h 499110"/>
              <a:gd name="connsiteX9" fmla="*/ 400050 w 800100"/>
              <a:gd name="connsiteY9" fmla="*/ 327660 h 499110"/>
              <a:gd name="connsiteX10" fmla="*/ 628650 w 800100"/>
              <a:gd name="connsiteY10" fmla="*/ 194310 h 499110"/>
              <a:gd name="connsiteX11" fmla="*/ 699135 w 800100"/>
              <a:gd name="connsiteY11" fmla="*/ 205740 h 499110"/>
              <a:gd name="connsiteX12" fmla="*/ 782955 w 800100"/>
              <a:gd name="connsiteY12" fmla="*/ 245745 h 499110"/>
              <a:gd name="connsiteX13" fmla="*/ 800100 w 800100"/>
              <a:gd name="connsiteY13" fmla="*/ 280035 h 499110"/>
              <a:gd name="connsiteX14" fmla="*/ 800100 w 800100"/>
              <a:gd name="connsiteY14" fmla="*/ 365760 h 499110"/>
              <a:gd name="connsiteX15" fmla="*/ 592455 w 800100"/>
              <a:gd name="connsiteY15" fmla="*/ 365760 h 499110"/>
              <a:gd name="connsiteX16" fmla="*/ 577215 w 800100"/>
              <a:gd name="connsiteY16" fmla="*/ 348615 h 499110"/>
              <a:gd name="connsiteX17" fmla="*/ 489585 w 800100"/>
              <a:gd name="connsiteY17" fmla="*/ 304800 h 499110"/>
              <a:gd name="connsiteX18" fmla="*/ 523875 w 800100"/>
              <a:gd name="connsiteY18" fmla="*/ 220980 h 499110"/>
              <a:gd name="connsiteX19" fmla="*/ 523875 w 800100"/>
              <a:gd name="connsiteY19" fmla="*/ 219075 h 499110"/>
              <a:gd name="connsiteX20" fmla="*/ 558165 w 800100"/>
              <a:gd name="connsiteY20" fmla="*/ 205740 h 499110"/>
              <a:gd name="connsiteX21" fmla="*/ 628650 w 800100"/>
              <a:gd name="connsiteY21" fmla="*/ 194310 h 499110"/>
              <a:gd name="connsiteX22" fmla="*/ 171450 w 800100"/>
              <a:gd name="connsiteY22" fmla="*/ 194310 h 499110"/>
              <a:gd name="connsiteX23" fmla="*/ 241935 w 800100"/>
              <a:gd name="connsiteY23" fmla="*/ 205740 h 499110"/>
              <a:gd name="connsiteX24" fmla="*/ 276225 w 800100"/>
              <a:gd name="connsiteY24" fmla="*/ 217170 h 499110"/>
              <a:gd name="connsiteX25" fmla="*/ 276225 w 800100"/>
              <a:gd name="connsiteY25" fmla="*/ 220980 h 499110"/>
              <a:gd name="connsiteX26" fmla="*/ 310515 w 800100"/>
              <a:gd name="connsiteY26" fmla="*/ 304800 h 499110"/>
              <a:gd name="connsiteX27" fmla="*/ 222885 w 800100"/>
              <a:gd name="connsiteY27" fmla="*/ 348615 h 499110"/>
              <a:gd name="connsiteX28" fmla="*/ 205740 w 800100"/>
              <a:gd name="connsiteY28" fmla="*/ 365760 h 499110"/>
              <a:gd name="connsiteX29" fmla="*/ 0 w 800100"/>
              <a:gd name="connsiteY29" fmla="*/ 365760 h 499110"/>
              <a:gd name="connsiteX30" fmla="*/ 0 w 800100"/>
              <a:gd name="connsiteY30" fmla="*/ 280035 h 499110"/>
              <a:gd name="connsiteX31" fmla="*/ 17145 w 800100"/>
              <a:gd name="connsiteY31" fmla="*/ 245745 h 499110"/>
              <a:gd name="connsiteX32" fmla="*/ 100965 w 800100"/>
              <a:gd name="connsiteY32" fmla="*/ 205740 h 499110"/>
              <a:gd name="connsiteX33" fmla="*/ 171450 w 800100"/>
              <a:gd name="connsiteY33" fmla="*/ 194310 h 499110"/>
              <a:gd name="connsiteX34" fmla="*/ 400050 w 800100"/>
              <a:gd name="connsiteY34" fmla="*/ 133350 h 499110"/>
              <a:gd name="connsiteX35" fmla="*/ 485775 w 800100"/>
              <a:gd name="connsiteY35" fmla="*/ 219075 h 499110"/>
              <a:gd name="connsiteX36" fmla="*/ 400050 w 800100"/>
              <a:gd name="connsiteY36" fmla="*/ 304800 h 499110"/>
              <a:gd name="connsiteX37" fmla="*/ 314325 w 800100"/>
              <a:gd name="connsiteY37" fmla="*/ 219075 h 499110"/>
              <a:gd name="connsiteX38" fmla="*/ 400050 w 800100"/>
              <a:gd name="connsiteY38" fmla="*/ 133350 h 499110"/>
              <a:gd name="connsiteX39" fmla="*/ 628650 w 800100"/>
              <a:gd name="connsiteY39" fmla="*/ 0 h 499110"/>
              <a:gd name="connsiteX40" fmla="*/ 714375 w 800100"/>
              <a:gd name="connsiteY40" fmla="*/ 85725 h 499110"/>
              <a:gd name="connsiteX41" fmla="*/ 628650 w 800100"/>
              <a:gd name="connsiteY41" fmla="*/ 171450 h 499110"/>
              <a:gd name="connsiteX42" fmla="*/ 542925 w 800100"/>
              <a:gd name="connsiteY42" fmla="*/ 85725 h 499110"/>
              <a:gd name="connsiteX43" fmla="*/ 628650 w 800100"/>
              <a:gd name="connsiteY43" fmla="*/ 0 h 499110"/>
              <a:gd name="connsiteX44" fmla="*/ 171450 w 800100"/>
              <a:gd name="connsiteY44" fmla="*/ 0 h 499110"/>
              <a:gd name="connsiteX45" fmla="*/ 257175 w 800100"/>
              <a:gd name="connsiteY45" fmla="*/ 85725 h 499110"/>
              <a:gd name="connsiteX46" fmla="*/ 171450 w 800100"/>
              <a:gd name="connsiteY46" fmla="*/ 171450 h 499110"/>
              <a:gd name="connsiteX47" fmla="*/ 85725 w 800100"/>
              <a:gd name="connsiteY47" fmla="*/ 85725 h 499110"/>
              <a:gd name="connsiteX48" fmla="*/ 171450 w 800100"/>
              <a:gd name="connsiteY48" fmla="*/ 0 h 49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00100" h="499110">
                <a:moveTo>
                  <a:pt x="400050" y="327660"/>
                </a:moveTo>
                <a:cubicBezTo>
                  <a:pt x="424815" y="327660"/>
                  <a:pt x="449580" y="333375"/>
                  <a:pt x="470535" y="339090"/>
                </a:cubicBezTo>
                <a:cubicBezTo>
                  <a:pt x="501015" y="346710"/>
                  <a:pt x="531495" y="360045"/>
                  <a:pt x="554355" y="379095"/>
                </a:cubicBezTo>
                <a:cubicBezTo>
                  <a:pt x="565785" y="386715"/>
                  <a:pt x="571500" y="400050"/>
                  <a:pt x="571500" y="413385"/>
                </a:cubicBezTo>
                <a:lnTo>
                  <a:pt x="571500" y="499110"/>
                </a:lnTo>
                <a:lnTo>
                  <a:pt x="228600" y="499110"/>
                </a:lnTo>
                <a:lnTo>
                  <a:pt x="228600" y="413385"/>
                </a:lnTo>
                <a:cubicBezTo>
                  <a:pt x="228600" y="400050"/>
                  <a:pt x="234315" y="388620"/>
                  <a:pt x="245745" y="379095"/>
                </a:cubicBezTo>
                <a:cubicBezTo>
                  <a:pt x="270510" y="361950"/>
                  <a:pt x="299085" y="346710"/>
                  <a:pt x="329565" y="339090"/>
                </a:cubicBezTo>
                <a:cubicBezTo>
                  <a:pt x="352425" y="331470"/>
                  <a:pt x="377190" y="327660"/>
                  <a:pt x="400050" y="327660"/>
                </a:cubicBezTo>
                <a:close/>
                <a:moveTo>
                  <a:pt x="628650" y="194310"/>
                </a:moveTo>
                <a:cubicBezTo>
                  <a:pt x="653415" y="194310"/>
                  <a:pt x="678180" y="200025"/>
                  <a:pt x="699135" y="205740"/>
                </a:cubicBezTo>
                <a:cubicBezTo>
                  <a:pt x="729615" y="213360"/>
                  <a:pt x="760095" y="226695"/>
                  <a:pt x="782955" y="245745"/>
                </a:cubicBezTo>
                <a:cubicBezTo>
                  <a:pt x="794385" y="253365"/>
                  <a:pt x="800100" y="266700"/>
                  <a:pt x="800100" y="280035"/>
                </a:cubicBezTo>
                <a:lnTo>
                  <a:pt x="800100" y="365760"/>
                </a:lnTo>
                <a:lnTo>
                  <a:pt x="592455" y="365760"/>
                </a:lnTo>
                <a:cubicBezTo>
                  <a:pt x="588645" y="358140"/>
                  <a:pt x="582930" y="354330"/>
                  <a:pt x="577215" y="348615"/>
                </a:cubicBezTo>
                <a:cubicBezTo>
                  <a:pt x="554355" y="331470"/>
                  <a:pt x="525780" y="316230"/>
                  <a:pt x="489585" y="304800"/>
                </a:cubicBezTo>
                <a:cubicBezTo>
                  <a:pt x="510540" y="283845"/>
                  <a:pt x="523875" y="253365"/>
                  <a:pt x="523875" y="220980"/>
                </a:cubicBezTo>
                <a:lnTo>
                  <a:pt x="523875" y="219075"/>
                </a:lnTo>
                <a:cubicBezTo>
                  <a:pt x="535305" y="213360"/>
                  <a:pt x="546735" y="209550"/>
                  <a:pt x="558165" y="205740"/>
                </a:cubicBezTo>
                <a:cubicBezTo>
                  <a:pt x="581025" y="198120"/>
                  <a:pt x="605790" y="194310"/>
                  <a:pt x="628650" y="194310"/>
                </a:cubicBezTo>
                <a:close/>
                <a:moveTo>
                  <a:pt x="171450" y="194310"/>
                </a:moveTo>
                <a:cubicBezTo>
                  <a:pt x="196215" y="194310"/>
                  <a:pt x="220980" y="200025"/>
                  <a:pt x="241935" y="205740"/>
                </a:cubicBezTo>
                <a:cubicBezTo>
                  <a:pt x="253365" y="207645"/>
                  <a:pt x="264795" y="213360"/>
                  <a:pt x="276225" y="217170"/>
                </a:cubicBezTo>
                <a:cubicBezTo>
                  <a:pt x="276225" y="219075"/>
                  <a:pt x="276225" y="219075"/>
                  <a:pt x="276225" y="220980"/>
                </a:cubicBezTo>
                <a:cubicBezTo>
                  <a:pt x="276225" y="253365"/>
                  <a:pt x="289560" y="281940"/>
                  <a:pt x="310515" y="304800"/>
                </a:cubicBezTo>
                <a:cubicBezTo>
                  <a:pt x="280035" y="314325"/>
                  <a:pt x="249555" y="329565"/>
                  <a:pt x="222885" y="348615"/>
                </a:cubicBezTo>
                <a:cubicBezTo>
                  <a:pt x="215265" y="354330"/>
                  <a:pt x="211455" y="358140"/>
                  <a:pt x="205740" y="365760"/>
                </a:cubicBezTo>
                <a:lnTo>
                  <a:pt x="0" y="365760"/>
                </a:lnTo>
                <a:lnTo>
                  <a:pt x="0" y="280035"/>
                </a:lnTo>
                <a:cubicBezTo>
                  <a:pt x="0" y="266700"/>
                  <a:pt x="5715" y="253365"/>
                  <a:pt x="17145" y="245745"/>
                </a:cubicBezTo>
                <a:cubicBezTo>
                  <a:pt x="41910" y="228600"/>
                  <a:pt x="70485" y="215265"/>
                  <a:pt x="100965" y="205740"/>
                </a:cubicBezTo>
                <a:cubicBezTo>
                  <a:pt x="123825" y="198120"/>
                  <a:pt x="148590" y="194310"/>
                  <a:pt x="171450" y="194310"/>
                </a:cubicBezTo>
                <a:close/>
                <a:moveTo>
                  <a:pt x="400050" y="133350"/>
                </a:moveTo>
                <a:cubicBezTo>
                  <a:pt x="447395" y="133350"/>
                  <a:pt x="485775" y="171730"/>
                  <a:pt x="485775" y="219075"/>
                </a:cubicBezTo>
                <a:cubicBezTo>
                  <a:pt x="485775" y="266420"/>
                  <a:pt x="447395" y="304800"/>
                  <a:pt x="400050" y="304800"/>
                </a:cubicBezTo>
                <a:cubicBezTo>
                  <a:pt x="352705" y="304800"/>
                  <a:pt x="314325" y="266420"/>
                  <a:pt x="314325" y="219075"/>
                </a:cubicBezTo>
                <a:cubicBezTo>
                  <a:pt x="314325" y="171730"/>
                  <a:pt x="352705" y="133350"/>
                  <a:pt x="400050" y="133350"/>
                </a:cubicBezTo>
                <a:close/>
                <a:moveTo>
                  <a:pt x="628650" y="0"/>
                </a:moveTo>
                <a:cubicBezTo>
                  <a:pt x="675995" y="0"/>
                  <a:pt x="714375" y="38380"/>
                  <a:pt x="714375" y="85725"/>
                </a:cubicBezTo>
                <a:cubicBezTo>
                  <a:pt x="714375" y="133070"/>
                  <a:pt x="675995" y="171450"/>
                  <a:pt x="628650" y="171450"/>
                </a:cubicBezTo>
                <a:cubicBezTo>
                  <a:pt x="581305" y="171450"/>
                  <a:pt x="542925" y="133070"/>
                  <a:pt x="542925" y="85725"/>
                </a:cubicBezTo>
                <a:cubicBezTo>
                  <a:pt x="542925" y="38380"/>
                  <a:pt x="581305" y="0"/>
                  <a:pt x="628650" y="0"/>
                </a:cubicBezTo>
                <a:close/>
                <a:moveTo>
                  <a:pt x="171450" y="0"/>
                </a:moveTo>
                <a:cubicBezTo>
                  <a:pt x="218795" y="0"/>
                  <a:pt x="257175" y="38380"/>
                  <a:pt x="257175" y="85725"/>
                </a:cubicBezTo>
                <a:cubicBezTo>
                  <a:pt x="257175" y="133070"/>
                  <a:pt x="218795" y="171450"/>
                  <a:pt x="171450" y="171450"/>
                </a:cubicBezTo>
                <a:cubicBezTo>
                  <a:pt x="124105" y="171450"/>
                  <a:pt x="85725" y="133070"/>
                  <a:pt x="85725" y="85725"/>
                </a:cubicBezTo>
                <a:cubicBezTo>
                  <a:pt x="85725" y="38380"/>
                  <a:pt x="124105" y="0"/>
                  <a:pt x="171450" y="0"/>
                </a:cubicBezTo>
                <a:close/>
              </a:path>
            </a:pathLst>
          </a:custGeom>
          <a:solidFill>
            <a:schemeClr val="tx1">
              <a:lumMod val="85000"/>
              <a:lumOff val="15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29" name="Shape">
            <a:extLst>
              <a:ext uri="{FF2B5EF4-FFF2-40B4-BE49-F238E27FC236}">
                <a16:creationId xmlns:a16="http://schemas.microsoft.com/office/drawing/2014/main" id="{7ADADF01-032C-42FB-9179-DA52CE7C190B}"/>
              </a:ext>
            </a:extLst>
          </p:cNvPr>
          <p:cNvSpPr/>
          <p:nvPr/>
        </p:nvSpPr>
        <p:spPr>
          <a:xfrm>
            <a:off x="6046511" y="2879086"/>
            <a:ext cx="241589" cy="1498394"/>
          </a:xfrm>
          <a:custGeom>
            <a:avLst/>
            <a:gdLst/>
            <a:ahLst/>
            <a:cxnLst>
              <a:cxn ang="0">
                <a:pos x="wd2" y="hd2"/>
              </a:cxn>
              <a:cxn ang="5400000">
                <a:pos x="wd2" y="hd2"/>
              </a:cxn>
              <a:cxn ang="10800000">
                <a:pos x="wd2" y="hd2"/>
              </a:cxn>
              <a:cxn ang="16200000">
                <a:pos x="wd2" y="hd2"/>
              </a:cxn>
            </a:cxnLst>
            <a:rect l="0" t="0" r="r" b="b"/>
            <a:pathLst>
              <a:path w="21600" h="21600" extrusionOk="0">
                <a:moveTo>
                  <a:pt x="5980" y="21600"/>
                </a:moveTo>
                <a:lnTo>
                  <a:pt x="21600" y="19082"/>
                </a:lnTo>
                <a:lnTo>
                  <a:pt x="2107" y="0"/>
                </a:lnTo>
                <a:cubicBezTo>
                  <a:pt x="764" y="437"/>
                  <a:pt x="0" y="926"/>
                  <a:pt x="0" y="1452"/>
                </a:cubicBezTo>
                <a:lnTo>
                  <a:pt x="0" y="19285"/>
                </a:lnTo>
                <a:cubicBezTo>
                  <a:pt x="0" y="20190"/>
                  <a:pt x="2292" y="21010"/>
                  <a:pt x="5980" y="21600"/>
                </a:cubicBezTo>
                <a:close/>
              </a:path>
            </a:pathLst>
          </a:custGeom>
          <a:solidFill>
            <a:schemeClr val="tx1">
              <a:alpha val="1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250">
              <a:solidFill>
                <a:srgbClr val="FFFFFF"/>
              </a:solidFill>
            </a:endParaRPr>
          </a:p>
        </p:txBody>
      </p:sp>
      <p:sp>
        <p:nvSpPr>
          <p:cNvPr id="30" name="Shape">
            <a:extLst>
              <a:ext uri="{FF2B5EF4-FFF2-40B4-BE49-F238E27FC236}">
                <a16:creationId xmlns:a16="http://schemas.microsoft.com/office/drawing/2014/main" id="{7311005F-B591-4752-B505-68BEA6D5D1AF}"/>
              </a:ext>
            </a:extLst>
          </p:cNvPr>
          <p:cNvSpPr/>
          <p:nvPr/>
        </p:nvSpPr>
        <p:spPr>
          <a:xfrm>
            <a:off x="5695083" y="2879326"/>
            <a:ext cx="241589" cy="1498394"/>
          </a:xfrm>
          <a:custGeom>
            <a:avLst/>
            <a:gdLst/>
            <a:ahLst/>
            <a:cxnLst>
              <a:cxn ang="0">
                <a:pos x="wd2" y="hd2"/>
              </a:cxn>
              <a:cxn ang="5400000">
                <a:pos x="wd2" y="hd2"/>
              </a:cxn>
              <a:cxn ang="10800000">
                <a:pos x="wd2" y="hd2"/>
              </a:cxn>
              <a:cxn ang="16200000">
                <a:pos x="wd2" y="hd2"/>
              </a:cxn>
            </a:cxnLst>
            <a:rect l="0" t="0" r="r" b="b"/>
            <a:pathLst>
              <a:path w="21600" h="21600" extrusionOk="0">
                <a:moveTo>
                  <a:pt x="15620" y="21600"/>
                </a:moveTo>
                <a:lnTo>
                  <a:pt x="0" y="19082"/>
                </a:lnTo>
                <a:lnTo>
                  <a:pt x="19493" y="0"/>
                </a:lnTo>
                <a:cubicBezTo>
                  <a:pt x="20836" y="437"/>
                  <a:pt x="21600" y="926"/>
                  <a:pt x="21600" y="1452"/>
                </a:cubicBezTo>
                <a:lnTo>
                  <a:pt x="21600" y="19285"/>
                </a:lnTo>
                <a:cubicBezTo>
                  <a:pt x="21600" y="20190"/>
                  <a:pt x="19308" y="21010"/>
                  <a:pt x="15620" y="21600"/>
                </a:cubicBezTo>
                <a:close/>
              </a:path>
            </a:pathLst>
          </a:custGeom>
          <a:solidFill>
            <a:schemeClr val="tx1">
              <a:alpha val="1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250">
              <a:solidFill>
                <a:srgbClr val="FFFFFF"/>
              </a:solidFill>
            </a:endParaRPr>
          </a:p>
        </p:txBody>
      </p:sp>
      <p:sp>
        <p:nvSpPr>
          <p:cNvPr id="31" name="Shape">
            <a:extLst>
              <a:ext uri="{FF2B5EF4-FFF2-40B4-BE49-F238E27FC236}">
                <a16:creationId xmlns:a16="http://schemas.microsoft.com/office/drawing/2014/main" id="{C6722D73-703D-4F78-A51A-A764330DCAF3}"/>
              </a:ext>
            </a:extLst>
          </p:cNvPr>
          <p:cNvSpPr/>
          <p:nvPr/>
        </p:nvSpPr>
        <p:spPr>
          <a:xfrm>
            <a:off x="4382145" y="4202789"/>
            <a:ext cx="1488377" cy="240997"/>
          </a:xfrm>
          <a:custGeom>
            <a:avLst/>
            <a:gdLst/>
            <a:ahLst/>
            <a:cxnLst>
              <a:cxn ang="0">
                <a:pos x="wd2" y="hd2"/>
              </a:cxn>
              <a:cxn ang="5400000">
                <a:pos x="wd2" y="hd2"/>
              </a:cxn>
              <a:cxn ang="10800000">
                <a:pos x="wd2" y="hd2"/>
              </a:cxn>
              <a:cxn ang="16200000">
                <a:pos x="wd2" y="hd2"/>
              </a:cxn>
            </a:cxnLst>
            <a:rect l="0" t="0" r="r" b="b"/>
            <a:pathLst>
              <a:path w="21600" h="21600" extrusionOk="0">
                <a:moveTo>
                  <a:pt x="21600" y="15659"/>
                </a:moveTo>
                <a:cubicBezTo>
                  <a:pt x="21001" y="19329"/>
                  <a:pt x="20176" y="21600"/>
                  <a:pt x="19266" y="21600"/>
                </a:cubicBezTo>
                <a:lnTo>
                  <a:pt x="1368" y="21310"/>
                </a:lnTo>
                <a:cubicBezTo>
                  <a:pt x="876" y="21310"/>
                  <a:pt x="415" y="20623"/>
                  <a:pt x="0" y="19435"/>
                </a:cubicBezTo>
                <a:lnTo>
                  <a:pt x="19060" y="0"/>
                </a:lnTo>
                <a:lnTo>
                  <a:pt x="21600" y="15659"/>
                </a:lnTo>
                <a:close/>
              </a:path>
            </a:pathLst>
          </a:custGeom>
          <a:solidFill>
            <a:schemeClr val="tx1">
              <a:alpha val="3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250">
              <a:solidFill>
                <a:srgbClr val="FFFFFF"/>
              </a:solidFill>
            </a:endParaRPr>
          </a:p>
        </p:txBody>
      </p:sp>
      <p:sp>
        <p:nvSpPr>
          <p:cNvPr id="32" name="Shape">
            <a:extLst>
              <a:ext uri="{FF2B5EF4-FFF2-40B4-BE49-F238E27FC236}">
                <a16:creationId xmlns:a16="http://schemas.microsoft.com/office/drawing/2014/main" id="{0C12262F-FEB3-4201-8EB2-A6B4874C3FEF}"/>
              </a:ext>
            </a:extLst>
          </p:cNvPr>
          <p:cNvSpPr/>
          <p:nvPr/>
        </p:nvSpPr>
        <p:spPr>
          <a:xfrm>
            <a:off x="5695083" y="4615865"/>
            <a:ext cx="241589" cy="1498394"/>
          </a:xfrm>
          <a:custGeom>
            <a:avLst/>
            <a:gdLst/>
            <a:ahLst/>
            <a:cxnLst>
              <a:cxn ang="0">
                <a:pos x="wd2" y="hd2"/>
              </a:cxn>
              <a:cxn ang="5400000">
                <a:pos x="wd2" y="hd2"/>
              </a:cxn>
              <a:cxn ang="10800000">
                <a:pos x="wd2" y="hd2"/>
              </a:cxn>
              <a:cxn ang="16200000">
                <a:pos x="wd2" y="hd2"/>
              </a:cxn>
            </a:cxnLst>
            <a:rect l="0" t="0" r="r" b="b"/>
            <a:pathLst>
              <a:path w="21600" h="21600" extrusionOk="0">
                <a:moveTo>
                  <a:pt x="15620" y="0"/>
                </a:moveTo>
                <a:lnTo>
                  <a:pt x="0" y="2518"/>
                </a:lnTo>
                <a:lnTo>
                  <a:pt x="19493" y="21600"/>
                </a:lnTo>
                <a:cubicBezTo>
                  <a:pt x="20836" y="21163"/>
                  <a:pt x="21600" y="20674"/>
                  <a:pt x="21600" y="20148"/>
                </a:cubicBezTo>
                <a:lnTo>
                  <a:pt x="21600" y="2315"/>
                </a:lnTo>
                <a:cubicBezTo>
                  <a:pt x="21600" y="1410"/>
                  <a:pt x="19308" y="590"/>
                  <a:pt x="15620" y="0"/>
                </a:cubicBezTo>
                <a:close/>
              </a:path>
            </a:pathLst>
          </a:custGeom>
          <a:solidFill>
            <a:schemeClr val="tx1">
              <a:alpha val="1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250">
              <a:solidFill>
                <a:srgbClr val="FFFFFF"/>
              </a:solidFill>
            </a:endParaRPr>
          </a:p>
        </p:txBody>
      </p:sp>
      <p:sp>
        <p:nvSpPr>
          <p:cNvPr id="33" name="Shape">
            <a:extLst>
              <a:ext uri="{FF2B5EF4-FFF2-40B4-BE49-F238E27FC236}">
                <a16:creationId xmlns:a16="http://schemas.microsoft.com/office/drawing/2014/main" id="{8E68C08A-4C88-49F9-9FE2-087655183B88}"/>
              </a:ext>
            </a:extLst>
          </p:cNvPr>
          <p:cNvSpPr/>
          <p:nvPr/>
        </p:nvSpPr>
        <p:spPr>
          <a:xfrm>
            <a:off x="4380537" y="4549799"/>
            <a:ext cx="1488377" cy="240997"/>
          </a:xfrm>
          <a:custGeom>
            <a:avLst/>
            <a:gdLst/>
            <a:ahLst/>
            <a:cxnLst>
              <a:cxn ang="0">
                <a:pos x="wd2" y="hd2"/>
              </a:cxn>
              <a:cxn ang="5400000">
                <a:pos x="wd2" y="hd2"/>
              </a:cxn>
              <a:cxn ang="10800000">
                <a:pos x="wd2" y="hd2"/>
              </a:cxn>
              <a:cxn ang="16200000">
                <a:pos x="wd2" y="hd2"/>
              </a:cxn>
            </a:cxnLst>
            <a:rect l="0" t="0" r="r" b="b"/>
            <a:pathLst>
              <a:path w="21600" h="21600" extrusionOk="0">
                <a:moveTo>
                  <a:pt x="21600" y="5941"/>
                </a:moveTo>
                <a:cubicBezTo>
                  <a:pt x="21001" y="2271"/>
                  <a:pt x="20176" y="0"/>
                  <a:pt x="19266" y="0"/>
                </a:cubicBezTo>
                <a:lnTo>
                  <a:pt x="1368" y="290"/>
                </a:lnTo>
                <a:cubicBezTo>
                  <a:pt x="876" y="290"/>
                  <a:pt x="415" y="977"/>
                  <a:pt x="0" y="2165"/>
                </a:cubicBezTo>
                <a:lnTo>
                  <a:pt x="19060" y="21600"/>
                </a:lnTo>
                <a:lnTo>
                  <a:pt x="21600" y="5941"/>
                </a:lnTo>
                <a:close/>
              </a:path>
            </a:pathLst>
          </a:custGeom>
          <a:solidFill>
            <a:schemeClr val="tx1">
              <a:alpha val="3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250">
              <a:solidFill>
                <a:srgbClr val="FFFFFF"/>
              </a:solidFill>
            </a:endParaRPr>
          </a:p>
        </p:txBody>
      </p:sp>
      <p:sp>
        <p:nvSpPr>
          <p:cNvPr id="34" name="Shape">
            <a:extLst>
              <a:ext uri="{FF2B5EF4-FFF2-40B4-BE49-F238E27FC236}">
                <a16:creationId xmlns:a16="http://schemas.microsoft.com/office/drawing/2014/main" id="{78C07EA1-8ECA-47E8-A366-F5414C77AEE8}"/>
              </a:ext>
            </a:extLst>
          </p:cNvPr>
          <p:cNvSpPr/>
          <p:nvPr/>
        </p:nvSpPr>
        <p:spPr>
          <a:xfrm>
            <a:off x="6046191" y="4615865"/>
            <a:ext cx="241589" cy="1498394"/>
          </a:xfrm>
          <a:custGeom>
            <a:avLst/>
            <a:gdLst/>
            <a:ahLst/>
            <a:cxnLst>
              <a:cxn ang="0">
                <a:pos x="wd2" y="hd2"/>
              </a:cxn>
              <a:cxn ang="5400000">
                <a:pos x="wd2" y="hd2"/>
              </a:cxn>
              <a:cxn ang="10800000">
                <a:pos x="wd2" y="hd2"/>
              </a:cxn>
              <a:cxn ang="16200000">
                <a:pos x="wd2" y="hd2"/>
              </a:cxn>
            </a:cxnLst>
            <a:rect l="0" t="0" r="r" b="b"/>
            <a:pathLst>
              <a:path w="21600" h="21600" extrusionOk="0">
                <a:moveTo>
                  <a:pt x="5980" y="0"/>
                </a:moveTo>
                <a:lnTo>
                  <a:pt x="21600" y="2518"/>
                </a:lnTo>
                <a:lnTo>
                  <a:pt x="2107" y="21600"/>
                </a:lnTo>
                <a:cubicBezTo>
                  <a:pt x="764" y="21163"/>
                  <a:pt x="0" y="20674"/>
                  <a:pt x="0" y="20148"/>
                </a:cubicBezTo>
                <a:lnTo>
                  <a:pt x="0" y="2315"/>
                </a:lnTo>
                <a:cubicBezTo>
                  <a:pt x="0" y="1410"/>
                  <a:pt x="2292" y="590"/>
                  <a:pt x="5980" y="0"/>
                </a:cubicBezTo>
                <a:close/>
              </a:path>
            </a:pathLst>
          </a:custGeom>
          <a:solidFill>
            <a:schemeClr val="tx1">
              <a:alpha val="1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250">
              <a:solidFill>
                <a:srgbClr val="FFFFFF"/>
              </a:solidFill>
            </a:endParaRPr>
          </a:p>
        </p:txBody>
      </p:sp>
      <p:sp>
        <p:nvSpPr>
          <p:cNvPr id="35" name="Shape">
            <a:extLst>
              <a:ext uri="{FF2B5EF4-FFF2-40B4-BE49-F238E27FC236}">
                <a16:creationId xmlns:a16="http://schemas.microsoft.com/office/drawing/2014/main" id="{9B085100-754C-476B-BA3D-D9A73DAAA7D2}"/>
              </a:ext>
            </a:extLst>
          </p:cNvPr>
          <p:cNvSpPr/>
          <p:nvPr/>
        </p:nvSpPr>
        <p:spPr>
          <a:xfrm>
            <a:off x="6113950" y="4549797"/>
            <a:ext cx="1488377" cy="240997"/>
          </a:xfrm>
          <a:custGeom>
            <a:avLst/>
            <a:gdLst/>
            <a:ahLst/>
            <a:cxnLst>
              <a:cxn ang="0">
                <a:pos x="wd2" y="hd2"/>
              </a:cxn>
              <a:cxn ang="5400000">
                <a:pos x="wd2" y="hd2"/>
              </a:cxn>
              <a:cxn ang="10800000">
                <a:pos x="wd2" y="hd2"/>
              </a:cxn>
              <a:cxn ang="16200000">
                <a:pos x="wd2" y="hd2"/>
              </a:cxn>
            </a:cxnLst>
            <a:rect l="0" t="0" r="r" b="b"/>
            <a:pathLst>
              <a:path w="21600" h="21600" extrusionOk="0">
                <a:moveTo>
                  <a:pt x="0" y="5941"/>
                </a:moveTo>
                <a:cubicBezTo>
                  <a:pt x="599" y="2271"/>
                  <a:pt x="1424" y="0"/>
                  <a:pt x="2334" y="0"/>
                </a:cubicBezTo>
                <a:lnTo>
                  <a:pt x="20232" y="290"/>
                </a:lnTo>
                <a:cubicBezTo>
                  <a:pt x="20724" y="290"/>
                  <a:pt x="21185" y="977"/>
                  <a:pt x="21600" y="2165"/>
                </a:cubicBezTo>
                <a:lnTo>
                  <a:pt x="2540" y="21600"/>
                </a:lnTo>
                <a:lnTo>
                  <a:pt x="0" y="5941"/>
                </a:lnTo>
                <a:close/>
              </a:path>
            </a:pathLst>
          </a:custGeom>
          <a:solidFill>
            <a:schemeClr val="tx1">
              <a:alpha val="3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250">
              <a:solidFill>
                <a:srgbClr val="FFFFFF"/>
              </a:solidFill>
            </a:endParaRPr>
          </a:p>
        </p:txBody>
      </p:sp>
      <p:sp>
        <p:nvSpPr>
          <p:cNvPr id="36" name="Shape">
            <a:extLst>
              <a:ext uri="{FF2B5EF4-FFF2-40B4-BE49-F238E27FC236}">
                <a16:creationId xmlns:a16="http://schemas.microsoft.com/office/drawing/2014/main" id="{7E842B7A-7455-4C4C-B206-AEDE5AE8E710}"/>
              </a:ext>
            </a:extLst>
          </p:cNvPr>
          <p:cNvSpPr/>
          <p:nvPr/>
        </p:nvSpPr>
        <p:spPr>
          <a:xfrm>
            <a:off x="6112164" y="4202789"/>
            <a:ext cx="1488377" cy="240997"/>
          </a:xfrm>
          <a:custGeom>
            <a:avLst/>
            <a:gdLst/>
            <a:ahLst/>
            <a:cxnLst>
              <a:cxn ang="0">
                <a:pos x="wd2" y="hd2"/>
              </a:cxn>
              <a:cxn ang="5400000">
                <a:pos x="wd2" y="hd2"/>
              </a:cxn>
              <a:cxn ang="10800000">
                <a:pos x="wd2" y="hd2"/>
              </a:cxn>
              <a:cxn ang="16200000">
                <a:pos x="wd2" y="hd2"/>
              </a:cxn>
            </a:cxnLst>
            <a:rect l="0" t="0" r="r" b="b"/>
            <a:pathLst>
              <a:path w="21600" h="21600" extrusionOk="0">
                <a:moveTo>
                  <a:pt x="0" y="15659"/>
                </a:moveTo>
                <a:cubicBezTo>
                  <a:pt x="599" y="19329"/>
                  <a:pt x="1424" y="21600"/>
                  <a:pt x="2334" y="21600"/>
                </a:cubicBezTo>
                <a:lnTo>
                  <a:pt x="20232" y="21310"/>
                </a:lnTo>
                <a:cubicBezTo>
                  <a:pt x="20724" y="21310"/>
                  <a:pt x="21185" y="20623"/>
                  <a:pt x="21600" y="19435"/>
                </a:cubicBezTo>
                <a:lnTo>
                  <a:pt x="2540" y="0"/>
                </a:lnTo>
                <a:lnTo>
                  <a:pt x="0" y="15659"/>
                </a:lnTo>
                <a:close/>
              </a:path>
            </a:pathLst>
          </a:custGeom>
          <a:solidFill>
            <a:schemeClr val="tx1">
              <a:alpha val="3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250">
              <a:solidFill>
                <a:srgbClr val="FFFFFF"/>
              </a:solidFill>
            </a:endParaRPr>
          </a:p>
        </p:txBody>
      </p:sp>
      <p:sp>
        <p:nvSpPr>
          <p:cNvPr id="38" name="Freeform: Shape 111">
            <a:extLst>
              <a:ext uri="{FF2B5EF4-FFF2-40B4-BE49-F238E27FC236}">
                <a16:creationId xmlns:a16="http://schemas.microsoft.com/office/drawing/2014/main" id="{2397FD7D-CB76-4AF5-8798-46591BCF6828}"/>
              </a:ext>
            </a:extLst>
          </p:cNvPr>
          <p:cNvSpPr/>
          <p:nvPr/>
        </p:nvSpPr>
        <p:spPr>
          <a:xfrm>
            <a:off x="5042260" y="3150354"/>
            <a:ext cx="600075" cy="374333"/>
          </a:xfrm>
          <a:custGeom>
            <a:avLst/>
            <a:gdLst>
              <a:gd name="connsiteX0" fmla="*/ 400050 w 800100"/>
              <a:gd name="connsiteY0" fmla="*/ 327660 h 499110"/>
              <a:gd name="connsiteX1" fmla="*/ 470535 w 800100"/>
              <a:gd name="connsiteY1" fmla="*/ 339090 h 499110"/>
              <a:gd name="connsiteX2" fmla="*/ 554355 w 800100"/>
              <a:gd name="connsiteY2" fmla="*/ 379095 h 499110"/>
              <a:gd name="connsiteX3" fmla="*/ 571500 w 800100"/>
              <a:gd name="connsiteY3" fmla="*/ 413385 h 499110"/>
              <a:gd name="connsiteX4" fmla="*/ 571500 w 800100"/>
              <a:gd name="connsiteY4" fmla="*/ 499110 h 499110"/>
              <a:gd name="connsiteX5" fmla="*/ 228600 w 800100"/>
              <a:gd name="connsiteY5" fmla="*/ 499110 h 499110"/>
              <a:gd name="connsiteX6" fmla="*/ 228600 w 800100"/>
              <a:gd name="connsiteY6" fmla="*/ 413385 h 499110"/>
              <a:gd name="connsiteX7" fmla="*/ 245745 w 800100"/>
              <a:gd name="connsiteY7" fmla="*/ 379095 h 499110"/>
              <a:gd name="connsiteX8" fmla="*/ 329565 w 800100"/>
              <a:gd name="connsiteY8" fmla="*/ 339090 h 499110"/>
              <a:gd name="connsiteX9" fmla="*/ 400050 w 800100"/>
              <a:gd name="connsiteY9" fmla="*/ 327660 h 499110"/>
              <a:gd name="connsiteX10" fmla="*/ 628650 w 800100"/>
              <a:gd name="connsiteY10" fmla="*/ 194310 h 499110"/>
              <a:gd name="connsiteX11" fmla="*/ 699135 w 800100"/>
              <a:gd name="connsiteY11" fmla="*/ 205740 h 499110"/>
              <a:gd name="connsiteX12" fmla="*/ 782955 w 800100"/>
              <a:gd name="connsiteY12" fmla="*/ 245745 h 499110"/>
              <a:gd name="connsiteX13" fmla="*/ 800100 w 800100"/>
              <a:gd name="connsiteY13" fmla="*/ 280035 h 499110"/>
              <a:gd name="connsiteX14" fmla="*/ 800100 w 800100"/>
              <a:gd name="connsiteY14" fmla="*/ 365760 h 499110"/>
              <a:gd name="connsiteX15" fmla="*/ 592455 w 800100"/>
              <a:gd name="connsiteY15" fmla="*/ 365760 h 499110"/>
              <a:gd name="connsiteX16" fmla="*/ 577215 w 800100"/>
              <a:gd name="connsiteY16" fmla="*/ 348615 h 499110"/>
              <a:gd name="connsiteX17" fmla="*/ 489585 w 800100"/>
              <a:gd name="connsiteY17" fmla="*/ 304800 h 499110"/>
              <a:gd name="connsiteX18" fmla="*/ 523875 w 800100"/>
              <a:gd name="connsiteY18" fmla="*/ 220980 h 499110"/>
              <a:gd name="connsiteX19" fmla="*/ 523875 w 800100"/>
              <a:gd name="connsiteY19" fmla="*/ 219075 h 499110"/>
              <a:gd name="connsiteX20" fmla="*/ 558165 w 800100"/>
              <a:gd name="connsiteY20" fmla="*/ 205740 h 499110"/>
              <a:gd name="connsiteX21" fmla="*/ 628650 w 800100"/>
              <a:gd name="connsiteY21" fmla="*/ 194310 h 499110"/>
              <a:gd name="connsiteX22" fmla="*/ 171450 w 800100"/>
              <a:gd name="connsiteY22" fmla="*/ 194310 h 499110"/>
              <a:gd name="connsiteX23" fmla="*/ 241935 w 800100"/>
              <a:gd name="connsiteY23" fmla="*/ 205740 h 499110"/>
              <a:gd name="connsiteX24" fmla="*/ 276225 w 800100"/>
              <a:gd name="connsiteY24" fmla="*/ 217170 h 499110"/>
              <a:gd name="connsiteX25" fmla="*/ 276225 w 800100"/>
              <a:gd name="connsiteY25" fmla="*/ 220980 h 499110"/>
              <a:gd name="connsiteX26" fmla="*/ 310515 w 800100"/>
              <a:gd name="connsiteY26" fmla="*/ 304800 h 499110"/>
              <a:gd name="connsiteX27" fmla="*/ 222885 w 800100"/>
              <a:gd name="connsiteY27" fmla="*/ 348615 h 499110"/>
              <a:gd name="connsiteX28" fmla="*/ 205740 w 800100"/>
              <a:gd name="connsiteY28" fmla="*/ 365760 h 499110"/>
              <a:gd name="connsiteX29" fmla="*/ 0 w 800100"/>
              <a:gd name="connsiteY29" fmla="*/ 365760 h 499110"/>
              <a:gd name="connsiteX30" fmla="*/ 0 w 800100"/>
              <a:gd name="connsiteY30" fmla="*/ 280035 h 499110"/>
              <a:gd name="connsiteX31" fmla="*/ 17145 w 800100"/>
              <a:gd name="connsiteY31" fmla="*/ 245745 h 499110"/>
              <a:gd name="connsiteX32" fmla="*/ 100965 w 800100"/>
              <a:gd name="connsiteY32" fmla="*/ 205740 h 499110"/>
              <a:gd name="connsiteX33" fmla="*/ 171450 w 800100"/>
              <a:gd name="connsiteY33" fmla="*/ 194310 h 499110"/>
              <a:gd name="connsiteX34" fmla="*/ 400050 w 800100"/>
              <a:gd name="connsiteY34" fmla="*/ 133350 h 499110"/>
              <a:gd name="connsiteX35" fmla="*/ 485775 w 800100"/>
              <a:gd name="connsiteY35" fmla="*/ 219075 h 499110"/>
              <a:gd name="connsiteX36" fmla="*/ 400050 w 800100"/>
              <a:gd name="connsiteY36" fmla="*/ 304800 h 499110"/>
              <a:gd name="connsiteX37" fmla="*/ 314325 w 800100"/>
              <a:gd name="connsiteY37" fmla="*/ 219075 h 499110"/>
              <a:gd name="connsiteX38" fmla="*/ 400050 w 800100"/>
              <a:gd name="connsiteY38" fmla="*/ 133350 h 499110"/>
              <a:gd name="connsiteX39" fmla="*/ 628650 w 800100"/>
              <a:gd name="connsiteY39" fmla="*/ 0 h 499110"/>
              <a:gd name="connsiteX40" fmla="*/ 714375 w 800100"/>
              <a:gd name="connsiteY40" fmla="*/ 85725 h 499110"/>
              <a:gd name="connsiteX41" fmla="*/ 628650 w 800100"/>
              <a:gd name="connsiteY41" fmla="*/ 171450 h 499110"/>
              <a:gd name="connsiteX42" fmla="*/ 542925 w 800100"/>
              <a:gd name="connsiteY42" fmla="*/ 85725 h 499110"/>
              <a:gd name="connsiteX43" fmla="*/ 628650 w 800100"/>
              <a:gd name="connsiteY43" fmla="*/ 0 h 499110"/>
              <a:gd name="connsiteX44" fmla="*/ 171450 w 800100"/>
              <a:gd name="connsiteY44" fmla="*/ 0 h 499110"/>
              <a:gd name="connsiteX45" fmla="*/ 257175 w 800100"/>
              <a:gd name="connsiteY45" fmla="*/ 85725 h 499110"/>
              <a:gd name="connsiteX46" fmla="*/ 171450 w 800100"/>
              <a:gd name="connsiteY46" fmla="*/ 171450 h 499110"/>
              <a:gd name="connsiteX47" fmla="*/ 85725 w 800100"/>
              <a:gd name="connsiteY47" fmla="*/ 85725 h 499110"/>
              <a:gd name="connsiteX48" fmla="*/ 171450 w 800100"/>
              <a:gd name="connsiteY48" fmla="*/ 0 h 49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00100" h="499110">
                <a:moveTo>
                  <a:pt x="400050" y="327660"/>
                </a:moveTo>
                <a:cubicBezTo>
                  <a:pt x="424815" y="327660"/>
                  <a:pt x="449580" y="333375"/>
                  <a:pt x="470535" y="339090"/>
                </a:cubicBezTo>
                <a:cubicBezTo>
                  <a:pt x="501015" y="346710"/>
                  <a:pt x="531495" y="360045"/>
                  <a:pt x="554355" y="379095"/>
                </a:cubicBezTo>
                <a:cubicBezTo>
                  <a:pt x="565785" y="386715"/>
                  <a:pt x="571500" y="400050"/>
                  <a:pt x="571500" y="413385"/>
                </a:cubicBezTo>
                <a:lnTo>
                  <a:pt x="571500" y="499110"/>
                </a:lnTo>
                <a:lnTo>
                  <a:pt x="228600" y="499110"/>
                </a:lnTo>
                <a:lnTo>
                  <a:pt x="228600" y="413385"/>
                </a:lnTo>
                <a:cubicBezTo>
                  <a:pt x="228600" y="400050"/>
                  <a:pt x="234315" y="388620"/>
                  <a:pt x="245745" y="379095"/>
                </a:cubicBezTo>
                <a:cubicBezTo>
                  <a:pt x="270510" y="361950"/>
                  <a:pt x="299085" y="346710"/>
                  <a:pt x="329565" y="339090"/>
                </a:cubicBezTo>
                <a:cubicBezTo>
                  <a:pt x="352425" y="331470"/>
                  <a:pt x="377190" y="327660"/>
                  <a:pt x="400050" y="327660"/>
                </a:cubicBezTo>
                <a:close/>
                <a:moveTo>
                  <a:pt x="628650" y="194310"/>
                </a:moveTo>
                <a:cubicBezTo>
                  <a:pt x="653415" y="194310"/>
                  <a:pt x="678180" y="200025"/>
                  <a:pt x="699135" y="205740"/>
                </a:cubicBezTo>
                <a:cubicBezTo>
                  <a:pt x="729615" y="213360"/>
                  <a:pt x="760095" y="226695"/>
                  <a:pt x="782955" y="245745"/>
                </a:cubicBezTo>
                <a:cubicBezTo>
                  <a:pt x="794385" y="253365"/>
                  <a:pt x="800100" y="266700"/>
                  <a:pt x="800100" y="280035"/>
                </a:cubicBezTo>
                <a:lnTo>
                  <a:pt x="800100" y="365760"/>
                </a:lnTo>
                <a:lnTo>
                  <a:pt x="592455" y="365760"/>
                </a:lnTo>
                <a:cubicBezTo>
                  <a:pt x="588645" y="358140"/>
                  <a:pt x="582930" y="354330"/>
                  <a:pt x="577215" y="348615"/>
                </a:cubicBezTo>
                <a:cubicBezTo>
                  <a:pt x="554355" y="331470"/>
                  <a:pt x="525780" y="316230"/>
                  <a:pt x="489585" y="304800"/>
                </a:cubicBezTo>
                <a:cubicBezTo>
                  <a:pt x="510540" y="283845"/>
                  <a:pt x="523875" y="253365"/>
                  <a:pt x="523875" y="220980"/>
                </a:cubicBezTo>
                <a:lnTo>
                  <a:pt x="523875" y="219075"/>
                </a:lnTo>
                <a:cubicBezTo>
                  <a:pt x="535305" y="213360"/>
                  <a:pt x="546735" y="209550"/>
                  <a:pt x="558165" y="205740"/>
                </a:cubicBezTo>
                <a:cubicBezTo>
                  <a:pt x="581025" y="198120"/>
                  <a:pt x="605790" y="194310"/>
                  <a:pt x="628650" y="194310"/>
                </a:cubicBezTo>
                <a:close/>
                <a:moveTo>
                  <a:pt x="171450" y="194310"/>
                </a:moveTo>
                <a:cubicBezTo>
                  <a:pt x="196215" y="194310"/>
                  <a:pt x="220980" y="200025"/>
                  <a:pt x="241935" y="205740"/>
                </a:cubicBezTo>
                <a:cubicBezTo>
                  <a:pt x="253365" y="207645"/>
                  <a:pt x="264795" y="213360"/>
                  <a:pt x="276225" y="217170"/>
                </a:cubicBezTo>
                <a:cubicBezTo>
                  <a:pt x="276225" y="219075"/>
                  <a:pt x="276225" y="219075"/>
                  <a:pt x="276225" y="220980"/>
                </a:cubicBezTo>
                <a:cubicBezTo>
                  <a:pt x="276225" y="253365"/>
                  <a:pt x="289560" y="281940"/>
                  <a:pt x="310515" y="304800"/>
                </a:cubicBezTo>
                <a:cubicBezTo>
                  <a:pt x="280035" y="314325"/>
                  <a:pt x="249555" y="329565"/>
                  <a:pt x="222885" y="348615"/>
                </a:cubicBezTo>
                <a:cubicBezTo>
                  <a:pt x="215265" y="354330"/>
                  <a:pt x="211455" y="358140"/>
                  <a:pt x="205740" y="365760"/>
                </a:cubicBezTo>
                <a:lnTo>
                  <a:pt x="0" y="365760"/>
                </a:lnTo>
                <a:lnTo>
                  <a:pt x="0" y="280035"/>
                </a:lnTo>
                <a:cubicBezTo>
                  <a:pt x="0" y="266700"/>
                  <a:pt x="5715" y="253365"/>
                  <a:pt x="17145" y="245745"/>
                </a:cubicBezTo>
                <a:cubicBezTo>
                  <a:pt x="41910" y="228600"/>
                  <a:pt x="70485" y="215265"/>
                  <a:pt x="100965" y="205740"/>
                </a:cubicBezTo>
                <a:cubicBezTo>
                  <a:pt x="123825" y="198120"/>
                  <a:pt x="148590" y="194310"/>
                  <a:pt x="171450" y="194310"/>
                </a:cubicBezTo>
                <a:close/>
                <a:moveTo>
                  <a:pt x="400050" y="133350"/>
                </a:moveTo>
                <a:cubicBezTo>
                  <a:pt x="447395" y="133350"/>
                  <a:pt x="485775" y="171730"/>
                  <a:pt x="485775" y="219075"/>
                </a:cubicBezTo>
                <a:cubicBezTo>
                  <a:pt x="485775" y="266420"/>
                  <a:pt x="447395" y="304800"/>
                  <a:pt x="400050" y="304800"/>
                </a:cubicBezTo>
                <a:cubicBezTo>
                  <a:pt x="352705" y="304800"/>
                  <a:pt x="314325" y="266420"/>
                  <a:pt x="314325" y="219075"/>
                </a:cubicBezTo>
                <a:cubicBezTo>
                  <a:pt x="314325" y="171730"/>
                  <a:pt x="352705" y="133350"/>
                  <a:pt x="400050" y="133350"/>
                </a:cubicBezTo>
                <a:close/>
                <a:moveTo>
                  <a:pt x="628650" y="0"/>
                </a:moveTo>
                <a:cubicBezTo>
                  <a:pt x="675995" y="0"/>
                  <a:pt x="714375" y="38380"/>
                  <a:pt x="714375" y="85725"/>
                </a:cubicBezTo>
                <a:cubicBezTo>
                  <a:pt x="714375" y="133070"/>
                  <a:pt x="675995" y="171450"/>
                  <a:pt x="628650" y="171450"/>
                </a:cubicBezTo>
                <a:cubicBezTo>
                  <a:pt x="581305" y="171450"/>
                  <a:pt x="542925" y="133070"/>
                  <a:pt x="542925" y="85725"/>
                </a:cubicBezTo>
                <a:cubicBezTo>
                  <a:pt x="542925" y="38380"/>
                  <a:pt x="581305" y="0"/>
                  <a:pt x="628650" y="0"/>
                </a:cubicBezTo>
                <a:close/>
                <a:moveTo>
                  <a:pt x="171450" y="0"/>
                </a:moveTo>
                <a:cubicBezTo>
                  <a:pt x="218795" y="0"/>
                  <a:pt x="257175" y="38380"/>
                  <a:pt x="257175" y="85725"/>
                </a:cubicBezTo>
                <a:cubicBezTo>
                  <a:pt x="257175" y="133070"/>
                  <a:pt x="218795" y="171450"/>
                  <a:pt x="171450" y="171450"/>
                </a:cubicBezTo>
                <a:cubicBezTo>
                  <a:pt x="124105" y="171450"/>
                  <a:pt x="85725" y="133070"/>
                  <a:pt x="85725" y="85725"/>
                </a:cubicBezTo>
                <a:cubicBezTo>
                  <a:pt x="85725" y="38380"/>
                  <a:pt x="124105" y="0"/>
                  <a:pt x="171450" y="0"/>
                </a:cubicBezTo>
                <a:close/>
              </a:path>
            </a:pathLst>
          </a:custGeom>
          <a:solidFill>
            <a:schemeClr val="tx1">
              <a:lumMod val="85000"/>
              <a:lumOff val="15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Tree>
    <p:extLst>
      <p:ext uri="{BB962C8B-B14F-4D97-AF65-F5344CB8AC3E}">
        <p14:creationId xmlns:p14="http://schemas.microsoft.com/office/powerpoint/2010/main" val="37653043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מלבן 44"/>
          <p:cNvSpPr/>
          <p:nvPr/>
        </p:nvSpPr>
        <p:spPr>
          <a:xfrm>
            <a:off x="7400039" y="3060971"/>
            <a:ext cx="4262196" cy="506249"/>
          </a:xfrm>
          <a:prstGeom prst="rect">
            <a:avLst/>
          </a:prstGeom>
          <a:gradFill flip="none" rotWithShape="1">
            <a:gsLst>
              <a:gs pos="0">
                <a:srgbClr val="00B0F0"/>
              </a:gs>
              <a:gs pos="100000">
                <a:schemeClr val="accent1">
                  <a:tint val="44500"/>
                  <a:satMod val="160000"/>
                </a:schemeClr>
              </a:gs>
              <a:gs pos="99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dirty="0" smtClean="0"/>
              <a:t>    </a:t>
            </a:r>
            <a:r>
              <a:rPr lang="he-IL" sz="1600" b="1" dirty="0" smtClean="0"/>
              <a:t>החסרת מרכיב</a:t>
            </a:r>
            <a:endParaRPr lang="he-IL" sz="1600" b="1" dirty="0"/>
          </a:p>
        </p:txBody>
      </p:sp>
      <p:sp>
        <p:nvSpPr>
          <p:cNvPr id="46" name="מלבן 45"/>
          <p:cNvSpPr/>
          <p:nvPr/>
        </p:nvSpPr>
        <p:spPr>
          <a:xfrm>
            <a:off x="7400039" y="3820769"/>
            <a:ext cx="4262196" cy="506249"/>
          </a:xfrm>
          <a:prstGeom prst="rect">
            <a:avLst/>
          </a:prstGeom>
          <a:gradFill flip="none" rotWithShape="1">
            <a:gsLst>
              <a:gs pos="0">
                <a:srgbClr val="00B0F0"/>
              </a:gs>
              <a:gs pos="100000">
                <a:schemeClr val="accent1">
                  <a:tint val="44500"/>
                  <a:satMod val="160000"/>
                </a:schemeClr>
              </a:gs>
              <a:gs pos="99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dirty="0" smtClean="0"/>
              <a:t>    </a:t>
            </a:r>
            <a:r>
              <a:rPr lang="he-IL" sz="1600" b="1" dirty="0" smtClean="0"/>
              <a:t>רשימת משתנים</a:t>
            </a:r>
            <a:endParaRPr lang="he-IL" sz="1600" b="1" dirty="0"/>
          </a:p>
        </p:txBody>
      </p:sp>
      <p:sp>
        <p:nvSpPr>
          <p:cNvPr id="47" name="מלבן 46"/>
          <p:cNvSpPr/>
          <p:nvPr/>
        </p:nvSpPr>
        <p:spPr>
          <a:xfrm>
            <a:off x="7400039" y="4590759"/>
            <a:ext cx="4262196" cy="506249"/>
          </a:xfrm>
          <a:prstGeom prst="rect">
            <a:avLst/>
          </a:prstGeom>
          <a:gradFill flip="none" rotWithShape="1">
            <a:gsLst>
              <a:gs pos="0">
                <a:srgbClr val="00B0F0"/>
              </a:gs>
              <a:gs pos="100000">
                <a:schemeClr val="accent1">
                  <a:tint val="44500"/>
                  <a:satMod val="160000"/>
                </a:schemeClr>
              </a:gs>
              <a:gs pos="99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dirty="0" smtClean="0"/>
              <a:t>   </a:t>
            </a:r>
            <a:r>
              <a:rPr lang="he-IL" sz="1600" b="1" dirty="0" smtClean="0"/>
              <a:t>המציאות </a:t>
            </a:r>
            <a:r>
              <a:rPr lang="he-IL" sz="1600" b="1" dirty="0" err="1" smtClean="0"/>
              <a:t>הוירוטאלית</a:t>
            </a:r>
            <a:r>
              <a:rPr lang="he-IL" sz="1600" b="1" dirty="0" smtClean="0"/>
              <a:t> </a:t>
            </a:r>
            <a:endParaRPr lang="he-IL" sz="1600" b="1" dirty="0"/>
          </a:p>
        </p:txBody>
      </p:sp>
      <p:sp>
        <p:nvSpPr>
          <p:cNvPr id="48" name="מלבן 47"/>
          <p:cNvSpPr/>
          <p:nvPr/>
        </p:nvSpPr>
        <p:spPr>
          <a:xfrm>
            <a:off x="7417309" y="5275994"/>
            <a:ext cx="4262196" cy="506249"/>
          </a:xfrm>
          <a:prstGeom prst="rect">
            <a:avLst/>
          </a:prstGeom>
          <a:gradFill flip="none" rotWithShape="1">
            <a:gsLst>
              <a:gs pos="0">
                <a:srgbClr val="00B0F0"/>
              </a:gs>
              <a:gs pos="100000">
                <a:schemeClr val="accent1">
                  <a:tint val="44500"/>
                  <a:satMod val="160000"/>
                </a:schemeClr>
              </a:gs>
              <a:gs pos="99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dirty="0" smtClean="0"/>
              <a:t>    </a:t>
            </a:r>
            <a:r>
              <a:rPr lang="he-IL" sz="1600" b="1" dirty="0" smtClean="0"/>
              <a:t>תועלות</a:t>
            </a:r>
            <a:endParaRPr lang="he-IL" sz="1600" b="1" dirty="0"/>
          </a:p>
        </p:txBody>
      </p:sp>
      <p:sp>
        <p:nvSpPr>
          <p:cNvPr id="49" name="מלבן 48"/>
          <p:cNvSpPr/>
          <p:nvPr/>
        </p:nvSpPr>
        <p:spPr>
          <a:xfrm>
            <a:off x="7400039" y="6013131"/>
            <a:ext cx="4262196" cy="506249"/>
          </a:xfrm>
          <a:prstGeom prst="rect">
            <a:avLst/>
          </a:prstGeom>
          <a:gradFill flip="none" rotWithShape="1">
            <a:gsLst>
              <a:gs pos="0">
                <a:srgbClr val="00B0F0"/>
              </a:gs>
              <a:gs pos="100000">
                <a:schemeClr val="accent1">
                  <a:tint val="44500"/>
                  <a:satMod val="160000"/>
                </a:schemeClr>
              </a:gs>
              <a:gs pos="99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dirty="0" smtClean="0"/>
              <a:t>    אתגרים </a:t>
            </a:r>
            <a:endParaRPr lang="he-IL" dirty="0"/>
          </a:p>
        </p:txBody>
      </p:sp>
      <p:sp>
        <p:nvSpPr>
          <p:cNvPr id="34" name="Pentagon 19"/>
          <p:cNvSpPr/>
          <p:nvPr/>
        </p:nvSpPr>
        <p:spPr>
          <a:xfrm>
            <a:off x="592799" y="2374245"/>
            <a:ext cx="8820707" cy="506249"/>
          </a:xfrm>
          <a:prstGeom prst="homePlate">
            <a:avLst>
              <a:gd name="adj" fmla="val 0"/>
            </a:avLst>
          </a:prstGeom>
          <a:gradFill flip="none" rotWithShape="1">
            <a:gsLst>
              <a:gs pos="2000">
                <a:schemeClr val="accent1">
                  <a:hueOff val="0"/>
                  <a:satOff val="0"/>
                  <a:lumOff val="0"/>
                  <a:shade val="30000"/>
                  <a:satMod val="115000"/>
                </a:schemeClr>
              </a:gs>
              <a:gs pos="25000">
                <a:schemeClr val="accent1">
                  <a:hueOff val="0"/>
                  <a:satOff val="0"/>
                  <a:lumOff val="0"/>
                  <a:shade val="67500"/>
                  <a:satMod val="115000"/>
                </a:schemeClr>
              </a:gs>
              <a:gs pos="56000">
                <a:schemeClr val="bg1"/>
              </a:gs>
            </a:gsLst>
            <a:lin ang="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3272" tIns="87631" rIns="163576" bIns="87631" numCol="1" spcCol="1270" anchor="ctr" anchorCtr="0">
            <a:noAutofit/>
          </a:bodyPr>
          <a:lstStyle/>
          <a:p>
            <a:pPr marL="5427663" lvl="0" algn="r" defTabSz="971550" rtl="1">
              <a:lnSpc>
                <a:spcPct val="90000"/>
              </a:lnSpc>
              <a:spcBef>
                <a:spcPct val="0"/>
              </a:spcBef>
              <a:spcAft>
                <a:spcPct val="35000"/>
              </a:spcAft>
            </a:pPr>
            <a:endParaRPr lang="he-IL" sz="1600" kern="1200" dirty="0" smtClean="0"/>
          </a:p>
          <a:p>
            <a:pPr marL="5427663" lvl="0" algn="r" defTabSz="971550" rtl="1">
              <a:lnSpc>
                <a:spcPct val="90000"/>
              </a:lnSpc>
              <a:spcBef>
                <a:spcPct val="0"/>
              </a:spcBef>
              <a:spcAft>
                <a:spcPct val="35000"/>
              </a:spcAft>
            </a:pPr>
            <a:endParaRPr lang="he-IL" sz="1600" dirty="0"/>
          </a:p>
          <a:p>
            <a:pPr marL="5427663" lvl="0" algn="r" defTabSz="971550" rtl="1">
              <a:lnSpc>
                <a:spcPct val="90000"/>
              </a:lnSpc>
              <a:spcBef>
                <a:spcPct val="0"/>
              </a:spcBef>
              <a:spcAft>
                <a:spcPct val="35000"/>
              </a:spcAft>
            </a:pPr>
            <a:endParaRPr lang="he-IL" sz="1600" kern="1200" dirty="0" smtClean="0"/>
          </a:p>
          <a:p>
            <a:pPr marL="5427663" lvl="0" algn="r" defTabSz="971550" rtl="1">
              <a:lnSpc>
                <a:spcPct val="90000"/>
              </a:lnSpc>
              <a:spcBef>
                <a:spcPct val="0"/>
              </a:spcBef>
              <a:spcAft>
                <a:spcPct val="35000"/>
              </a:spcAft>
            </a:pPr>
            <a:r>
              <a:rPr lang="he-IL" sz="1600" dirty="0"/>
              <a:t> </a:t>
            </a:r>
            <a:r>
              <a:rPr lang="he-IL" sz="1600" dirty="0" smtClean="0"/>
              <a:t>                      </a:t>
            </a:r>
            <a:r>
              <a:rPr lang="he-IL" sz="1600" b="1" dirty="0" smtClean="0"/>
              <a:t>   </a:t>
            </a:r>
            <a:r>
              <a:rPr lang="he-IL" sz="1600" b="1" kern="1200" dirty="0" smtClean="0"/>
              <a:t>רשימת מרכיבים                </a:t>
            </a:r>
            <a:r>
              <a:rPr lang="he-IL" sz="1600" kern="1200" dirty="0" smtClean="0"/>
              <a:t>												</a:t>
            </a:r>
            <a:endParaRPr lang="en-US" sz="1600" kern="1200" dirty="0"/>
          </a:p>
        </p:txBody>
      </p:sp>
      <p:sp>
        <p:nvSpPr>
          <p:cNvPr id="9" name="מלבן 8"/>
          <p:cNvSpPr/>
          <p:nvPr/>
        </p:nvSpPr>
        <p:spPr>
          <a:xfrm>
            <a:off x="7296127" y="2367765"/>
            <a:ext cx="4262196" cy="506249"/>
          </a:xfrm>
          <a:prstGeom prst="rect">
            <a:avLst/>
          </a:prstGeom>
          <a:gradFill flip="none" rotWithShape="1">
            <a:gsLst>
              <a:gs pos="0">
                <a:srgbClr val="00B0F0"/>
              </a:gs>
              <a:gs pos="100000">
                <a:schemeClr val="accent1">
                  <a:tint val="44500"/>
                  <a:satMod val="160000"/>
                </a:schemeClr>
              </a:gs>
              <a:gs pos="99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dirty="0" smtClean="0"/>
              <a:t>  </a:t>
            </a:r>
            <a:r>
              <a:rPr lang="he-IL" sz="1600" b="1" dirty="0" smtClean="0"/>
              <a:t>רשימת מרכיבים</a:t>
            </a:r>
            <a:endParaRPr lang="he-IL" sz="1600" b="1" dirty="0"/>
          </a:p>
        </p:txBody>
      </p:sp>
      <p:sp>
        <p:nvSpPr>
          <p:cNvPr id="6" name="מלבן 5"/>
          <p:cNvSpPr/>
          <p:nvPr/>
        </p:nvSpPr>
        <p:spPr>
          <a:xfrm>
            <a:off x="10446016" y="388117"/>
            <a:ext cx="687739" cy="8061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621" y="681202"/>
            <a:ext cx="582528" cy="384945"/>
          </a:xfrm>
          <a:prstGeom prst="rect">
            <a:avLst/>
          </a:prstGeom>
        </p:spPr>
      </p:pic>
      <p:sp>
        <p:nvSpPr>
          <p:cNvPr id="2" name="מלבן 1"/>
          <p:cNvSpPr/>
          <p:nvPr/>
        </p:nvSpPr>
        <p:spPr>
          <a:xfrm>
            <a:off x="405870" y="1679230"/>
            <a:ext cx="2899319" cy="530145"/>
          </a:xfrm>
          <a:prstGeom prst="rect">
            <a:avLst/>
          </a:prstGeom>
          <a:solidFill>
            <a:schemeClr val="accent2">
              <a:lumMod val="40000"/>
              <a:lumOff val="60000"/>
            </a:schemeClr>
          </a:solidFill>
        </p:spPr>
        <p:txBody>
          <a:bodyPr wrap="square">
            <a:spAutoFit/>
          </a:bodyPr>
          <a:lstStyle/>
          <a:p>
            <a:pPr algn="r" rtl="1">
              <a:lnSpc>
                <a:spcPct val="107000"/>
              </a:lnSpc>
              <a:spcAft>
                <a:spcPts val="800"/>
              </a:spcAft>
            </a:pPr>
            <a:r>
              <a:rPr lang="he-IL" sz="2800" b="1" dirty="0" smtClean="0">
                <a:latin typeface="Calibri" panose="020F0502020204030204" pitchFamily="34" charset="0"/>
                <a:ea typeface="Calibri" panose="020F0502020204030204" pitchFamily="34" charset="0"/>
              </a:rPr>
              <a:t>טכניקת ההכפלה</a:t>
            </a:r>
            <a:endParaRPr lang="en-US" sz="2800" b="1" dirty="0">
              <a:latin typeface="Calibri" panose="020F0502020204030204" pitchFamily="34" charset="0"/>
              <a:ea typeface="Calibri" panose="020F0502020204030204" pitchFamily="34" charset="0"/>
              <a:cs typeface="Arial" panose="020B0604020202020204" pitchFamily="34" charset="0"/>
            </a:endParaRPr>
          </a:p>
        </p:txBody>
      </p:sp>
      <p:sp>
        <p:nvSpPr>
          <p:cNvPr id="12" name="Pentagon 34"/>
          <p:cNvSpPr/>
          <p:nvPr/>
        </p:nvSpPr>
        <p:spPr>
          <a:xfrm>
            <a:off x="592800" y="3073426"/>
            <a:ext cx="8724548" cy="506249"/>
          </a:xfrm>
          <a:prstGeom prst="homePlate">
            <a:avLst>
              <a:gd name="adj" fmla="val 0"/>
            </a:avLst>
          </a:prstGeom>
          <a:gradFill flip="none" rotWithShape="1">
            <a:gsLst>
              <a:gs pos="2000">
                <a:schemeClr val="accent1">
                  <a:hueOff val="0"/>
                  <a:satOff val="0"/>
                  <a:lumOff val="0"/>
                  <a:shade val="30000"/>
                  <a:satMod val="115000"/>
                </a:schemeClr>
              </a:gs>
              <a:gs pos="25000">
                <a:schemeClr val="accent1">
                  <a:hueOff val="0"/>
                  <a:satOff val="0"/>
                  <a:lumOff val="0"/>
                  <a:shade val="67500"/>
                  <a:satMod val="115000"/>
                </a:schemeClr>
              </a:gs>
              <a:gs pos="56000">
                <a:schemeClr val="bg1"/>
              </a:gs>
            </a:gsLst>
            <a:lin ang="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3272" tIns="87631" rIns="163576" bIns="87631" numCol="1" spcCol="1270" anchor="ctr" anchorCtr="0">
            <a:noAutofit/>
          </a:bodyPr>
          <a:lstStyle/>
          <a:p>
            <a:pPr lvl="0" algn="l">
              <a:spcBef>
                <a:spcPct val="0"/>
              </a:spcBef>
              <a:defRPr/>
            </a:pPr>
            <a:r>
              <a:rPr lang="he-IL" sz="1600" dirty="0"/>
              <a:t>הכפלת מרכיב</a:t>
            </a:r>
            <a:endParaRPr lang="en-US" sz="1600" dirty="0"/>
          </a:p>
        </p:txBody>
      </p:sp>
      <p:sp>
        <p:nvSpPr>
          <p:cNvPr id="13" name="Oval 35"/>
          <p:cNvSpPr/>
          <p:nvPr/>
        </p:nvSpPr>
        <p:spPr>
          <a:xfrm>
            <a:off x="315457" y="3073427"/>
            <a:ext cx="554686" cy="506247"/>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sz="3200" b="1" dirty="0" smtClean="0">
                <a:solidFill>
                  <a:srgbClr val="455560"/>
                </a:solidFill>
                <a:latin typeface="+mj-lt"/>
              </a:rPr>
              <a:t>2</a:t>
            </a:r>
            <a:endParaRPr lang="en-US" sz="3200" b="1" dirty="0">
              <a:solidFill>
                <a:srgbClr val="455560"/>
              </a:solidFill>
              <a:latin typeface="+mj-lt"/>
            </a:endParaRPr>
          </a:p>
        </p:txBody>
      </p:sp>
      <p:sp>
        <p:nvSpPr>
          <p:cNvPr id="14" name="Rectangle 36"/>
          <p:cNvSpPr/>
          <p:nvPr/>
        </p:nvSpPr>
        <p:spPr>
          <a:xfrm>
            <a:off x="3305189" y="3057285"/>
            <a:ext cx="6289502" cy="594360"/>
          </a:xfrm>
          <a:prstGeom prst="rect">
            <a:avLst/>
          </a:prstGeom>
          <a:solidFill>
            <a:schemeClr val="bg1"/>
          </a:solidFill>
          <a:ln w="6350">
            <a:solidFill>
              <a:schemeClr val="tx2">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3272" tIns="87631" rIns="163576" bIns="87630" numCol="1" spcCol="1270" anchor="ctr" anchorCtr="0">
            <a:noAutofit/>
          </a:bodyPr>
          <a:lstStyle/>
          <a:p>
            <a:pPr lvl="0" algn="ctr"/>
            <a:r>
              <a:rPr lang="he-IL" sz="1600" i="1" dirty="0">
                <a:solidFill>
                  <a:srgbClr val="455560"/>
                </a:solidFill>
              </a:rPr>
              <a:t>בחרו מרכיב אחד במערכת וצרו עותקים נוספים ממנו. </a:t>
            </a:r>
          </a:p>
        </p:txBody>
      </p:sp>
      <p:sp>
        <p:nvSpPr>
          <p:cNvPr id="15" name="Pentagon 42"/>
          <p:cNvSpPr/>
          <p:nvPr/>
        </p:nvSpPr>
        <p:spPr>
          <a:xfrm>
            <a:off x="592800" y="3782086"/>
            <a:ext cx="8724548" cy="554688"/>
          </a:xfrm>
          <a:prstGeom prst="homePlate">
            <a:avLst>
              <a:gd name="adj" fmla="val 0"/>
            </a:avLst>
          </a:prstGeom>
          <a:gradFill flip="none" rotWithShape="1">
            <a:gsLst>
              <a:gs pos="2000">
                <a:schemeClr val="accent1">
                  <a:hueOff val="0"/>
                  <a:satOff val="0"/>
                  <a:lumOff val="0"/>
                  <a:shade val="30000"/>
                  <a:satMod val="115000"/>
                </a:schemeClr>
              </a:gs>
              <a:gs pos="25000">
                <a:schemeClr val="accent1">
                  <a:hueOff val="0"/>
                  <a:satOff val="0"/>
                  <a:lumOff val="0"/>
                  <a:shade val="67500"/>
                  <a:satMod val="115000"/>
                </a:schemeClr>
              </a:gs>
              <a:gs pos="56000">
                <a:schemeClr val="bg1"/>
              </a:gs>
            </a:gsLst>
            <a:lin ang="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3272" tIns="87631" rIns="163576" bIns="87631" numCol="1" spcCol="1270" anchor="ctr" anchorCtr="0">
            <a:noAutofit/>
          </a:bodyPr>
          <a:lstStyle/>
          <a:p>
            <a:pPr lvl="0" algn="l" defTabSz="1022350">
              <a:lnSpc>
                <a:spcPct val="90000"/>
              </a:lnSpc>
              <a:spcBef>
                <a:spcPct val="0"/>
              </a:spcBef>
              <a:spcAft>
                <a:spcPct val="35000"/>
              </a:spcAft>
            </a:pPr>
            <a:r>
              <a:rPr lang="he-IL" sz="1600" dirty="0">
                <a:solidFill>
                  <a:prstClr val="white"/>
                </a:solidFill>
              </a:rPr>
              <a:t>רשימת משתנים</a:t>
            </a:r>
            <a:endParaRPr lang="en-US" sz="1600" dirty="0">
              <a:solidFill>
                <a:prstClr val="white"/>
              </a:solidFill>
            </a:endParaRPr>
          </a:p>
        </p:txBody>
      </p:sp>
      <p:sp>
        <p:nvSpPr>
          <p:cNvPr id="17" name="Oval 43"/>
          <p:cNvSpPr/>
          <p:nvPr/>
        </p:nvSpPr>
        <p:spPr>
          <a:xfrm>
            <a:off x="315457" y="3782087"/>
            <a:ext cx="554686" cy="554686"/>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sz="3200" b="1" dirty="0" smtClean="0">
                <a:solidFill>
                  <a:srgbClr val="455560"/>
                </a:solidFill>
                <a:latin typeface="+mj-lt"/>
              </a:rPr>
              <a:t>3</a:t>
            </a:r>
            <a:endParaRPr lang="en-US" sz="3200" b="1" dirty="0">
              <a:solidFill>
                <a:srgbClr val="455560"/>
              </a:solidFill>
              <a:latin typeface="+mj-lt"/>
            </a:endParaRPr>
          </a:p>
        </p:txBody>
      </p:sp>
      <p:sp>
        <p:nvSpPr>
          <p:cNvPr id="18" name="Rectangle 44"/>
          <p:cNvSpPr/>
          <p:nvPr/>
        </p:nvSpPr>
        <p:spPr>
          <a:xfrm>
            <a:off x="3305189" y="3793860"/>
            <a:ext cx="6289502" cy="596410"/>
          </a:xfrm>
          <a:prstGeom prst="rect">
            <a:avLst/>
          </a:prstGeom>
          <a:solidFill>
            <a:schemeClr val="bg1"/>
          </a:solidFill>
          <a:ln w="6350">
            <a:solidFill>
              <a:schemeClr val="tx2">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3272" tIns="87631" rIns="163576" bIns="87630" numCol="1" spcCol="1270" anchor="ctr" anchorCtr="0">
            <a:noAutofit/>
          </a:bodyPr>
          <a:lstStyle/>
          <a:p>
            <a:pPr algn="ctr"/>
            <a:r>
              <a:rPr lang="he-IL" sz="1600" i="1" dirty="0">
                <a:solidFill>
                  <a:srgbClr val="455560"/>
                </a:solidFill>
              </a:rPr>
              <a:t>באיזה אופן יכולים ההעתקים הנוספים </a:t>
            </a:r>
            <a:r>
              <a:rPr lang="he-IL" sz="1600" i="1" dirty="0" smtClean="0">
                <a:solidFill>
                  <a:srgbClr val="455560"/>
                </a:solidFill>
              </a:rPr>
              <a:t>או ההחסרה להיות </a:t>
            </a:r>
            <a:r>
              <a:rPr lang="he-IL" sz="1600" i="1" dirty="0">
                <a:solidFill>
                  <a:srgbClr val="455560"/>
                </a:solidFill>
              </a:rPr>
              <a:t>שונים מהמקור? </a:t>
            </a:r>
            <a:r>
              <a:rPr lang="he-IL" sz="1600" i="1" dirty="0" smtClean="0">
                <a:solidFill>
                  <a:srgbClr val="455560"/>
                </a:solidFill>
              </a:rPr>
              <a:t>ערכו רשימת משתנים</a:t>
            </a:r>
            <a:endParaRPr lang="en-US" sz="1600" i="1" dirty="0" smtClean="0">
              <a:solidFill>
                <a:srgbClr val="455560"/>
              </a:solidFill>
            </a:endParaRPr>
          </a:p>
        </p:txBody>
      </p:sp>
      <p:sp>
        <p:nvSpPr>
          <p:cNvPr id="19" name="Pentagon 46"/>
          <p:cNvSpPr/>
          <p:nvPr/>
        </p:nvSpPr>
        <p:spPr>
          <a:xfrm>
            <a:off x="592800" y="4539185"/>
            <a:ext cx="8724548" cy="554688"/>
          </a:xfrm>
          <a:prstGeom prst="homePlate">
            <a:avLst>
              <a:gd name="adj" fmla="val 0"/>
            </a:avLst>
          </a:prstGeom>
          <a:gradFill flip="none" rotWithShape="1">
            <a:gsLst>
              <a:gs pos="2000">
                <a:schemeClr val="accent1">
                  <a:hueOff val="0"/>
                  <a:satOff val="0"/>
                  <a:lumOff val="0"/>
                  <a:shade val="30000"/>
                  <a:satMod val="115000"/>
                </a:schemeClr>
              </a:gs>
              <a:gs pos="25000">
                <a:schemeClr val="accent1">
                  <a:hueOff val="0"/>
                  <a:satOff val="0"/>
                  <a:lumOff val="0"/>
                  <a:shade val="67500"/>
                  <a:satMod val="115000"/>
                </a:schemeClr>
              </a:gs>
              <a:gs pos="56000">
                <a:schemeClr val="bg1"/>
              </a:gs>
            </a:gsLst>
            <a:lin ang="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3272" tIns="87631" rIns="163576" bIns="87631" numCol="1" spcCol="1270" anchor="ctr" anchorCtr="0">
            <a:noAutofit/>
          </a:bodyPr>
          <a:lstStyle/>
          <a:p>
            <a:pPr lvl="0" algn="l" defTabSz="1022350">
              <a:lnSpc>
                <a:spcPct val="90000"/>
              </a:lnSpc>
              <a:spcBef>
                <a:spcPct val="0"/>
              </a:spcBef>
              <a:spcAft>
                <a:spcPct val="35000"/>
              </a:spcAft>
            </a:pPr>
            <a:r>
              <a:rPr lang="he-IL" sz="1600" dirty="0" smtClean="0"/>
              <a:t>המציאות </a:t>
            </a:r>
            <a:r>
              <a:rPr lang="he-IL" sz="1600" dirty="0" err="1" smtClean="0"/>
              <a:t>הוירטואלית</a:t>
            </a:r>
            <a:endParaRPr lang="he-IL" sz="1600" dirty="0"/>
          </a:p>
        </p:txBody>
      </p:sp>
      <p:sp>
        <p:nvSpPr>
          <p:cNvPr id="20" name="Oval 47"/>
          <p:cNvSpPr/>
          <p:nvPr/>
        </p:nvSpPr>
        <p:spPr>
          <a:xfrm>
            <a:off x="315457" y="4539186"/>
            <a:ext cx="554686" cy="554686"/>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he-IL" sz="3200" b="1" dirty="0" smtClean="0">
                <a:solidFill>
                  <a:srgbClr val="455560"/>
                </a:solidFill>
                <a:latin typeface="+mj-lt"/>
              </a:rPr>
              <a:t>4</a:t>
            </a:r>
            <a:endParaRPr lang="en-US" sz="3200" b="1" dirty="0">
              <a:solidFill>
                <a:srgbClr val="455560"/>
              </a:solidFill>
              <a:latin typeface="+mj-lt"/>
            </a:endParaRPr>
          </a:p>
        </p:txBody>
      </p:sp>
      <p:sp>
        <p:nvSpPr>
          <p:cNvPr id="21" name="Rectangle 48"/>
          <p:cNvSpPr/>
          <p:nvPr/>
        </p:nvSpPr>
        <p:spPr>
          <a:xfrm>
            <a:off x="3305189" y="4532485"/>
            <a:ext cx="6289502" cy="594360"/>
          </a:xfrm>
          <a:prstGeom prst="rect">
            <a:avLst/>
          </a:prstGeom>
          <a:solidFill>
            <a:schemeClr val="bg1"/>
          </a:solidFill>
          <a:ln w="6350">
            <a:solidFill>
              <a:schemeClr val="tx2">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3272" tIns="87631" rIns="163576" bIns="87630" numCol="1" spcCol="1270" anchor="ctr" anchorCtr="0">
            <a:noAutofit/>
          </a:bodyPr>
          <a:lstStyle/>
          <a:p>
            <a:pPr algn="ctr" rtl="1"/>
            <a:r>
              <a:rPr lang="he-IL" sz="1600" i="1" dirty="0">
                <a:solidFill>
                  <a:srgbClr val="455560"/>
                </a:solidFill>
              </a:rPr>
              <a:t>הוסיפו את המרכיב/ים החדשים </a:t>
            </a:r>
            <a:r>
              <a:rPr lang="he-IL" sz="1600" i="1" dirty="0" smtClean="0">
                <a:solidFill>
                  <a:srgbClr val="455560"/>
                </a:solidFill>
              </a:rPr>
              <a:t>שיצרתם למערכת</a:t>
            </a:r>
            <a:r>
              <a:rPr lang="en-US" sz="1600" i="1" dirty="0" smtClean="0">
                <a:solidFill>
                  <a:srgbClr val="455560"/>
                </a:solidFill>
              </a:rPr>
              <a:t> </a:t>
            </a:r>
            <a:r>
              <a:rPr lang="he-IL" sz="1600" i="1" dirty="0" smtClean="0">
                <a:solidFill>
                  <a:srgbClr val="455560"/>
                </a:solidFill>
              </a:rPr>
              <a:t> - דמיינו את התוצר </a:t>
            </a:r>
            <a:endParaRPr lang="he-IL" sz="1600" i="1" dirty="0">
              <a:solidFill>
                <a:srgbClr val="455560"/>
              </a:solidFill>
            </a:endParaRPr>
          </a:p>
        </p:txBody>
      </p:sp>
      <p:sp>
        <p:nvSpPr>
          <p:cNvPr id="22" name="Pentagon 50"/>
          <p:cNvSpPr/>
          <p:nvPr/>
        </p:nvSpPr>
        <p:spPr>
          <a:xfrm>
            <a:off x="592800" y="5296284"/>
            <a:ext cx="8724548" cy="506249"/>
          </a:xfrm>
          <a:prstGeom prst="homePlate">
            <a:avLst>
              <a:gd name="adj" fmla="val 0"/>
            </a:avLst>
          </a:prstGeom>
          <a:gradFill flip="none" rotWithShape="1">
            <a:gsLst>
              <a:gs pos="2000">
                <a:schemeClr val="accent1">
                  <a:hueOff val="0"/>
                  <a:satOff val="0"/>
                  <a:lumOff val="0"/>
                  <a:shade val="30000"/>
                  <a:satMod val="115000"/>
                </a:schemeClr>
              </a:gs>
              <a:gs pos="25000">
                <a:schemeClr val="accent1">
                  <a:hueOff val="0"/>
                  <a:satOff val="0"/>
                  <a:lumOff val="0"/>
                  <a:shade val="67500"/>
                  <a:satMod val="115000"/>
                </a:schemeClr>
              </a:gs>
              <a:gs pos="56000">
                <a:schemeClr val="bg1"/>
              </a:gs>
            </a:gsLst>
            <a:lin ang="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3272" tIns="87631" rIns="163576" bIns="87631" numCol="1" spcCol="1270" anchor="ctr" anchorCtr="0">
            <a:noAutofit/>
          </a:bodyPr>
          <a:lstStyle/>
          <a:p>
            <a:pPr lvl="0" algn="l" defTabSz="1022350">
              <a:lnSpc>
                <a:spcPct val="90000"/>
              </a:lnSpc>
              <a:spcBef>
                <a:spcPct val="0"/>
              </a:spcBef>
              <a:spcAft>
                <a:spcPct val="35000"/>
              </a:spcAft>
            </a:pPr>
            <a:r>
              <a:rPr lang="he-IL" sz="1600" dirty="0"/>
              <a:t>תועלות</a:t>
            </a:r>
          </a:p>
        </p:txBody>
      </p:sp>
      <p:sp>
        <p:nvSpPr>
          <p:cNvPr id="23" name="Oval 51"/>
          <p:cNvSpPr/>
          <p:nvPr/>
        </p:nvSpPr>
        <p:spPr>
          <a:xfrm>
            <a:off x="315457" y="5296285"/>
            <a:ext cx="554686" cy="506247"/>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he-IL" sz="3200" b="1" dirty="0" smtClean="0">
                <a:solidFill>
                  <a:srgbClr val="455560"/>
                </a:solidFill>
                <a:latin typeface="+mj-lt"/>
              </a:rPr>
              <a:t>5</a:t>
            </a:r>
            <a:endParaRPr lang="en-US" sz="3200" b="1" dirty="0">
              <a:solidFill>
                <a:srgbClr val="455560"/>
              </a:solidFill>
              <a:latin typeface="+mj-lt"/>
            </a:endParaRPr>
          </a:p>
        </p:txBody>
      </p:sp>
      <p:sp>
        <p:nvSpPr>
          <p:cNvPr id="24" name="Rectangle 52"/>
          <p:cNvSpPr/>
          <p:nvPr/>
        </p:nvSpPr>
        <p:spPr>
          <a:xfrm>
            <a:off x="3305189" y="5269060"/>
            <a:ext cx="6289502" cy="594360"/>
          </a:xfrm>
          <a:prstGeom prst="rect">
            <a:avLst/>
          </a:prstGeom>
          <a:solidFill>
            <a:schemeClr val="bg1"/>
          </a:solidFill>
          <a:ln w="6350">
            <a:solidFill>
              <a:schemeClr val="tx2">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3272" tIns="87631" rIns="163576" bIns="87630" numCol="1" spcCol="1270" anchor="ctr" anchorCtr="0">
            <a:noAutofit/>
          </a:bodyPr>
          <a:lstStyle/>
          <a:p>
            <a:pPr algn="ctr"/>
            <a:r>
              <a:rPr lang="he-IL" sz="1600" i="1" dirty="0">
                <a:solidFill>
                  <a:srgbClr val="455560"/>
                </a:solidFill>
              </a:rPr>
              <a:t>זהו את </a:t>
            </a:r>
            <a:r>
              <a:rPr lang="he-IL" sz="1600" i="1" dirty="0" smtClean="0">
                <a:solidFill>
                  <a:srgbClr val="455560"/>
                </a:solidFill>
              </a:rPr>
              <a:t>התועלות, הערכים הפוטנציאליים  </a:t>
            </a:r>
            <a:r>
              <a:rPr lang="he-IL" sz="1600" i="1" dirty="0">
                <a:solidFill>
                  <a:srgbClr val="455560"/>
                </a:solidFill>
              </a:rPr>
              <a:t>של </a:t>
            </a:r>
            <a:r>
              <a:rPr lang="he-IL" sz="1600" i="1" dirty="0" smtClean="0">
                <a:solidFill>
                  <a:srgbClr val="455560"/>
                </a:solidFill>
              </a:rPr>
              <a:t>התוצר</a:t>
            </a:r>
            <a:r>
              <a:rPr lang="he-IL" sz="1600" i="1" dirty="0">
                <a:solidFill>
                  <a:srgbClr val="455560"/>
                </a:solidFill>
              </a:rPr>
              <a:t> </a:t>
            </a:r>
            <a:r>
              <a:rPr lang="he-IL" sz="1600" i="1" dirty="0" smtClean="0">
                <a:solidFill>
                  <a:srgbClr val="455560"/>
                </a:solidFill>
              </a:rPr>
              <a:t>הווירטואלי?    האם הוא יסייע להתמודדות עם הכתה למיומנויות המאה ה- 21 </a:t>
            </a:r>
            <a:endParaRPr lang="he-IL" sz="1600" i="1" dirty="0">
              <a:solidFill>
                <a:srgbClr val="455560"/>
              </a:solidFill>
            </a:endParaRPr>
          </a:p>
        </p:txBody>
      </p:sp>
      <p:sp>
        <p:nvSpPr>
          <p:cNvPr id="25" name="Pentagon 58"/>
          <p:cNvSpPr/>
          <p:nvPr/>
        </p:nvSpPr>
        <p:spPr>
          <a:xfrm>
            <a:off x="592800" y="6004944"/>
            <a:ext cx="8724548" cy="554688"/>
          </a:xfrm>
          <a:prstGeom prst="homePlate">
            <a:avLst>
              <a:gd name="adj" fmla="val 0"/>
            </a:avLst>
          </a:prstGeom>
          <a:gradFill flip="none" rotWithShape="1">
            <a:gsLst>
              <a:gs pos="2000">
                <a:schemeClr val="accent1">
                  <a:hueOff val="0"/>
                  <a:satOff val="0"/>
                  <a:lumOff val="0"/>
                  <a:shade val="30000"/>
                  <a:satMod val="115000"/>
                </a:schemeClr>
              </a:gs>
              <a:gs pos="25000">
                <a:schemeClr val="accent1">
                  <a:hueOff val="0"/>
                  <a:satOff val="0"/>
                  <a:lumOff val="0"/>
                  <a:shade val="67500"/>
                  <a:satMod val="115000"/>
                </a:schemeClr>
              </a:gs>
              <a:gs pos="56000">
                <a:schemeClr val="bg1"/>
              </a:gs>
            </a:gsLst>
            <a:lin ang="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3272" tIns="87631" rIns="163576" bIns="87631" numCol="1" spcCol="1270" anchor="ctr" anchorCtr="0">
            <a:noAutofit/>
          </a:bodyPr>
          <a:lstStyle/>
          <a:p>
            <a:pPr lvl="0" algn="l" defTabSz="1022350">
              <a:lnSpc>
                <a:spcPct val="90000"/>
              </a:lnSpc>
              <a:spcBef>
                <a:spcPct val="0"/>
              </a:spcBef>
              <a:spcAft>
                <a:spcPct val="35000"/>
              </a:spcAft>
            </a:pPr>
            <a:r>
              <a:rPr lang="he-IL" sz="1600" dirty="0" smtClean="0"/>
              <a:t>אתגרים </a:t>
            </a:r>
            <a:endParaRPr lang="he-IL" sz="1600" dirty="0"/>
          </a:p>
        </p:txBody>
      </p:sp>
      <p:sp>
        <p:nvSpPr>
          <p:cNvPr id="26" name="Oval 59"/>
          <p:cNvSpPr/>
          <p:nvPr/>
        </p:nvSpPr>
        <p:spPr>
          <a:xfrm>
            <a:off x="315457" y="6004945"/>
            <a:ext cx="554686" cy="554686"/>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he-IL" sz="3200" b="1" dirty="0" smtClean="0">
                <a:solidFill>
                  <a:srgbClr val="455560"/>
                </a:solidFill>
                <a:latin typeface="+mj-lt"/>
              </a:rPr>
              <a:t>6</a:t>
            </a:r>
            <a:endParaRPr lang="en-US" sz="3200" b="1" dirty="0">
              <a:solidFill>
                <a:srgbClr val="455560"/>
              </a:solidFill>
              <a:latin typeface="+mj-lt"/>
            </a:endParaRPr>
          </a:p>
        </p:txBody>
      </p:sp>
      <p:sp>
        <p:nvSpPr>
          <p:cNvPr id="27" name="Rectangle 60"/>
          <p:cNvSpPr/>
          <p:nvPr/>
        </p:nvSpPr>
        <p:spPr>
          <a:xfrm>
            <a:off x="3305189" y="6005635"/>
            <a:ext cx="6289502" cy="594360"/>
          </a:xfrm>
          <a:prstGeom prst="rect">
            <a:avLst/>
          </a:prstGeom>
          <a:solidFill>
            <a:schemeClr val="bg1"/>
          </a:solidFill>
          <a:ln w="6350">
            <a:solidFill>
              <a:schemeClr val="tx2">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3272" tIns="87631" rIns="163576" bIns="87630" numCol="1" spcCol="1270" anchor="ctr" anchorCtr="0">
            <a:noAutofit/>
          </a:bodyPr>
          <a:lstStyle/>
          <a:p>
            <a:pPr algn="ctr"/>
            <a:r>
              <a:rPr lang="he-IL" sz="1600" i="1" dirty="0">
                <a:solidFill>
                  <a:srgbClr val="455560"/>
                </a:solidFill>
              </a:rPr>
              <a:t>זהו את האתגרים</a:t>
            </a:r>
          </a:p>
        </p:txBody>
      </p:sp>
      <p:sp>
        <p:nvSpPr>
          <p:cNvPr id="35" name="Oval 20"/>
          <p:cNvSpPr/>
          <p:nvPr/>
        </p:nvSpPr>
        <p:spPr>
          <a:xfrm>
            <a:off x="332727" y="2390279"/>
            <a:ext cx="554686" cy="506247"/>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sz="3200" b="1" dirty="0">
                <a:solidFill>
                  <a:srgbClr val="455560"/>
                </a:solidFill>
                <a:latin typeface="+mj-lt"/>
              </a:rPr>
              <a:t>1</a:t>
            </a:r>
          </a:p>
        </p:txBody>
      </p:sp>
      <p:sp>
        <p:nvSpPr>
          <p:cNvPr id="36" name="Rectangle 33"/>
          <p:cNvSpPr/>
          <p:nvPr/>
        </p:nvSpPr>
        <p:spPr>
          <a:xfrm>
            <a:off x="3305189" y="2346222"/>
            <a:ext cx="6289502" cy="594360"/>
          </a:xfrm>
          <a:prstGeom prst="rect">
            <a:avLst/>
          </a:prstGeom>
          <a:solidFill>
            <a:schemeClr val="bg1"/>
          </a:solidFill>
          <a:ln w="6350">
            <a:solidFill>
              <a:schemeClr val="tx2">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3272" tIns="87631" rIns="163576" bIns="87630" numCol="1" spcCol="1270" anchor="ctr" anchorCtr="0">
            <a:noAutofit/>
          </a:bodyPr>
          <a:lstStyle/>
          <a:p>
            <a:pPr algn="ctr" defTabSz="1022350">
              <a:lnSpc>
                <a:spcPct val="90000"/>
              </a:lnSpc>
              <a:spcBef>
                <a:spcPct val="0"/>
              </a:spcBef>
              <a:spcAft>
                <a:spcPct val="35000"/>
              </a:spcAft>
            </a:pPr>
            <a:r>
              <a:rPr lang="he-IL" sz="1600" i="1" dirty="0">
                <a:solidFill>
                  <a:srgbClr val="455560"/>
                </a:solidFill>
              </a:rPr>
              <a:t>ערכו רשימה של מרכיביה הפנימיים של המערכת עליה בחרתם לעבוד</a:t>
            </a:r>
          </a:p>
        </p:txBody>
      </p:sp>
      <p:sp>
        <p:nvSpPr>
          <p:cNvPr id="29" name="Oval 35"/>
          <p:cNvSpPr/>
          <p:nvPr/>
        </p:nvSpPr>
        <p:spPr>
          <a:xfrm>
            <a:off x="11384892" y="3057395"/>
            <a:ext cx="554686" cy="506247"/>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sz="3200" b="1" dirty="0" smtClean="0">
                <a:solidFill>
                  <a:srgbClr val="455560"/>
                </a:solidFill>
                <a:latin typeface="+mj-lt"/>
              </a:rPr>
              <a:t>2</a:t>
            </a:r>
            <a:endParaRPr lang="en-US" sz="3200" b="1" dirty="0">
              <a:solidFill>
                <a:srgbClr val="455560"/>
              </a:solidFill>
              <a:latin typeface="+mj-lt"/>
            </a:endParaRPr>
          </a:p>
        </p:txBody>
      </p:sp>
      <p:sp>
        <p:nvSpPr>
          <p:cNvPr id="30" name="Oval 43"/>
          <p:cNvSpPr/>
          <p:nvPr/>
        </p:nvSpPr>
        <p:spPr>
          <a:xfrm>
            <a:off x="11384892" y="3766055"/>
            <a:ext cx="554686" cy="554686"/>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sz="3200" b="1" dirty="0" smtClean="0">
                <a:solidFill>
                  <a:srgbClr val="455560"/>
                </a:solidFill>
                <a:latin typeface="+mj-lt"/>
              </a:rPr>
              <a:t>3</a:t>
            </a:r>
            <a:endParaRPr lang="en-US" sz="3200" b="1" dirty="0">
              <a:solidFill>
                <a:srgbClr val="455560"/>
              </a:solidFill>
              <a:latin typeface="+mj-lt"/>
            </a:endParaRPr>
          </a:p>
        </p:txBody>
      </p:sp>
      <p:sp>
        <p:nvSpPr>
          <p:cNvPr id="31" name="Oval 47"/>
          <p:cNvSpPr/>
          <p:nvPr/>
        </p:nvSpPr>
        <p:spPr>
          <a:xfrm>
            <a:off x="11384892" y="4523154"/>
            <a:ext cx="554686" cy="554686"/>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he-IL" sz="3200" b="1" dirty="0" smtClean="0">
                <a:solidFill>
                  <a:srgbClr val="455560"/>
                </a:solidFill>
                <a:latin typeface="+mj-lt"/>
              </a:rPr>
              <a:t>4</a:t>
            </a:r>
            <a:endParaRPr lang="en-US" sz="3200" b="1" dirty="0">
              <a:solidFill>
                <a:srgbClr val="455560"/>
              </a:solidFill>
              <a:latin typeface="+mj-lt"/>
            </a:endParaRPr>
          </a:p>
        </p:txBody>
      </p:sp>
      <p:sp>
        <p:nvSpPr>
          <p:cNvPr id="32" name="Oval 51"/>
          <p:cNvSpPr/>
          <p:nvPr/>
        </p:nvSpPr>
        <p:spPr>
          <a:xfrm>
            <a:off x="11384892" y="5280253"/>
            <a:ext cx="554686" cy="506247"/>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he-IL" sz="3200" b="1" dirty="0" smtClean="0">
                <a:solidFill>
                  <a:srgbClr val="455560"/>
                </a:solidFill>
                <a:latin typeface="+mj-lt"/>
              </a:rPr>
              <a:t>5</a:t>
            </a:r>
            <a:endParaRPr lang="en-US" sz="3200" b="1" dirty="0">
              <a:solidFill>
                <a:srgbClr val="455560"/>
              </a:solidFill>
              <a:latin typeface="+mj-lt"/>
            </a:endParaRPr>
          </a:p>
        </p:txBody>
      </p:sp>
      <p:sp>
        <p:nvSpPr>
          <p:cNvPr id="33" name="Oval 59"/>
          <p:cNvSpPr/>
          <p:nvPr/>
        </p:nvSpPr>
        <p:spPr>
          <a:xfrm>
            <a:off x="11384892" y="5988913"/>
            <a:ext cx="554686" cy="554686"/>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he-IL" sz="3200" b="1" dirty="0" smtClean="0">
                <a:solidFill>
                  <a:srgbClr val="455560"/>
                </a:solidFill>
                <a:latin typeface="+mj-lt"/>
              </a:rPr>
              <a:t>6</a:t>
            </a:r>
            <a:endParaRPr lang="en-US" sz="3200" b="1" dirty="0">
              <a:solidFill>
                <a:srgbClr val="455560"/>
              </a:solidFill>
              <a:latin typeface="+mj-lt"/>
            </a:endParaRPr>
          </a:p>
        </p:txBody>
      </p:sp>
      <p:sp>
        <p:nvSpPr>
          <p:cNvPr id="37" name="Oval 20"/>
          <p:cNvSpPr/>
          <p:nvPr/>
        </p:nvSpPr>
        <p:spPr>
          <a:xfrm>
            <a:off x="11402162" y="2374247"/>
            <a:ext cx="554686" cy="506247"/>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sz="3200" b="1" dirty="0">
                <a:solidFill>
                  <a:srgbClr val="455560"/>
                </a:solidFill>
                <a:latin typeface="+mj-lt"/>
              </a:rPr>
              <a:t>1</a:t>
            </a:r>
          </a:p>
        </p:txBody>
      </p:sp>
      <p:sp>
        <p:nvSpPr>
          <p:cNvPr id="50" name="מלבן 49"/>
          <p:cNvSpPr/>
          <p:nvPr/>
        </p:nvSpPr>
        <p:spPr>
          <a:xfrm>
            <a:off x="9211377" y="1697535"/>
            <a:ext cx="2693792" cy="553357"/>
          </a:xfrm>
          <a:prstGeom prst="rect">
            <a:avLst/>
          </a:prstGeom>
          <a:solidFill>
            <a:schemeClr val="accent2">
              <a:lumMod val="40000"/>
              <a:lumOff val="60000"/>
            </a:schemeClr>
          </a:solidFill>
        </p:spPr>
        <p:txBody>
          <a:bodyPr wrap="square">
            <a:spAutoFit/>
          </a:bodyPr>
          <a:lstStyle/>
          <a:p>
            <a:pPr algn="r" rtl="1">
              <a:lnSpc>
                <a:spcPct val="107000"/>
              </a:lnSpc>
              <a:spcAft>
                <a:spcPts val="800"/>
              </a:spcAft>
            </a:pPr>
            <a:r>
              <a:rPr lang="he-IL" sz="2800" b="1" dirty="0" smtClean="0">
                <a:latin typeface="Calibri" panose="020F0502020204030204" pitchFamily="34" charset="0"/>
                <a:ea typeface="Calibri" panose="020F0502020204030204" pitchFamily="34" charset="0"/>
              </a:rPr>
              <a:t>טכניקת ההחסרה</a:t>
            </a:r>
            <a:endParaRPr lang="en-US" sz="2800" b="1" dirty="0">
              <a:latin typeface="Calibri" panose="020F0502020204030204" pitchFamily="34" charset="0"/>
              <a:ea typeface="Calibri" panose="020F0502020204030204" pitchFamily="34" charset="0"/>
              <a:cs typeface="Arial" panose="020B0604020202020204" pitchFamily="34" charset="0"/>
            </a:endParaRPr>
          </a:p>
        </p:txBody>
      </p:sp>
      <p:pic>
        <p:nvPicPr>
          <p:cNvPr id="11" name="תמונה 10"/>
          <p:cNvPicPr>
            <a:picLocks noChangeAspect="1"/>
          </p:cNvPicPr>
          <p:nvPr/>
        </p:nvPicPr>
        <p:blipFill>
          <a:blip r:embed="rId4"/>
          <a:stretch>
            <a:fillRect/>
          </a:stretch>
        </p:blipFill>
        <p:spPr>
          <a:xfrm>
            <a:off x="7118486" y="641318"/>
            <a:ext cx="2036076" cy="1552805"/>
          </a:xfrm>
          <a:prstGeom prst="rect">
            <a:avLst/>
          </a:prstGeom>
        </p:spPr>
      </p:pic>
      <p:pic>
        <p:nvPicPr>
          <p:cNvPr id="16" name="תמונה 15"/>
          <p:cNvPicPr>
            <a:picLocks noChangeAspect="1"/>
          </p:cNvPicPr>
          <p:nvPr/>
        </p:nvPicPr>
        <p:blipFill>
          <a:blip r:embed="rId5"/>
          <a:stretch>
            <a:fillRect/>
          </a:stretch>
        </p:blipFill>
        <p:spPr>
          <a:xfrm>
            <a:off x="3357794" y="709168"/>
            <a:ext cx="2222427" cy="1525356"/>
          </a:xfrm>
          <a:prstGeom prst="rect">
            <a:avLst/>
          </a:prstGeom>
        </p:spPr>
      </p:pic>
      <p:sp>
        <p:nvSpPr>
          <p:cNvPr id="51" name="מלבן 50"/>
          <p:cNvSpPr/>
          <p:nvPr/>
        </p:nvSpPr>
        <p:spPr>
          <a:xfrm>
            <a:off x="9211377" y="1075754"/>
            <a:ext cx="1121009" cy="553357"/>
          </a:xfrm>
          <a:prstGeom prst="rect">
            <a:avLst/>
          </a:prstGeom>
          <a:solidFill>
            <a:schemeClr val="accent2">
              <a:lumMod val="40000"/>
              <a:lumOff val="60000"/>
            </a:schemeClr>
          </a:solidFill>
        </p:spPr>
        <p:txBody>
          <a:bodyPr wrap="square">
            <a:spAutoFit/>
          </a:bodyPr>
          <a:lstStyle/>
          <a:p>
            <a:pPr algn="r" rtl="1">
              <a:lnSpc>
                <a:spcPct val="107000"/>
              </a:lnSpc>
              <a:spcAft>
                <a:spcPts val="800"/>
              </a:spcAft>
            </a:pPr>
            <a:r>
              <a:rPr lang="he-IL" sz="2800" b="1" dirty="0" smtClean="0">
                <a:latin typeface="Calibri" panose="020F0502020204030204" pitchFamily="34" charset="0"/>
                <a:ea typeface="Calibri" panose="020F0502020204030204" pitchFamily="34" charset="0"/>
              </a:rPr>
              <a:t>מבחן</a:t>
            </a:r>
            <a:endParaRPr lang="en-US" sz="2800" b="1" dirty="0">
              <a:latin typeface="Calibri" panose="020F0502020204030204" pitchFamily="34" charset="0"/>
              <a:ea typeface="Calibri" panose="020F0502020204030204" pitchFamily="34" charset="0"/>
              <a:cs typeface="Arial" panose="020B0604020202020204" pitchFamily="34" charset="0"/>
            </a:endParaRPr>
          </a:p>
        </p:txBody>
      </p:sp>
      <p:sp>
        <p:nvSpPr>
          <p:cNvPr id="52" name="מלבן 51"/>
          <p:cNvSpPr/>
          <p:nvPr/>
        </p:nvSpPr>
        <p:spPr>
          <a:xfrm>
            <a:off x="2184180" y="1097542"/>
            <a:ext cx="1121009" cy="530145"/>
          </a:xfrm>
          <a:prstGeom prst="rect">
            <a:avLst/>
          </a:prstGeom>
          <a:solidFill>
            <a:schemeClr val="accent2">
              <a:lumMod val="40000"/>
              <a:lumOff val="60000"/>
            </a:schemeClr>
          </a:solidFill>
        </p:spPr>
        <p:txBody>
          <a:bodyPr wrap="square">
            <a:spAutoFit/>
          </a:bodyPr>
          <a:lstStyle/>
          <a:p>
            <a:pPr algn="r" rtl="1">
              <a:lnSpc>
                <a:spcPct val="107000"/>
              </a:lnSpc>
              <a:spcAft>
                <a:spcPts val="800"/>
              </a:spcAft>
            </a:pPr>
            <a:r>
              <a:rPr lang="he-IL" sz="2800" b="1" dirty="0" smtClean="0">
                <a:latin typeface="Calibri" panose="020F0502020204030204" pitchFamily="34" charset="0"/>
                <a:ea typeface="Calibri" panose="020F0502020204030204" pitchFamily="34" charset="0"/>
              </a:rPr>
              <a:t>כתה</a:t>
            </a:r>
            <a:endParaRPr lang="en-US" sz="2800" b="1" dirty="0">
              <a:latin typeface="Calibri" panose="020F0502020204030204" pitchFamily="34" charset="0"/>
              <a:ea typeface="Calibri" panose="020F0502020204030204" pitchFamily="34" charset="0"/>
              <a:cs typeface="Arial" panose="020B0604020202020204" pitchFamily="34" charset="0"/>
            </a:endParaRPr>
          </a:p>
        </p:txBody>
      </p:sp>
      <p:sp>
        <p:nvSpPr>
          <p:cNvPr id="40" name="TextBox 39"/>
          <p:cNvSpPr txBox="1"/>
          <p:nvPr/>
        </p:nvSpPr>
        <p:spPr>
          <a:xfrm>
            <a:off x="7079806" y="6509288"/>
            <a:ext cx="3363879" cy="400110"/>
          </a:xfrm>
          <a:prstGeom prst="rect">
            <a:avLst/>
          </a:prstGeom>
          <a:noFill/>
        </p:spPr>
        <p:txBody>
          <a:bodyPr wrap="square" rtlCol="1">
            <a:spAutoFit/>
          </a:bodyPr>
          <a:lstStyle/>
          <a:p>
            <a:pPr algn="r" rtl="1"/>
            <a:r>
              <a:rPr lang="he-IL" sz="2000" b="1" dirty="0" smtClean="0"/>
              <a:t>הפכו דף  8</a:t>
            </a:r>
            <a:endParaRPr lang="he-IL" sz="2000" b="1" dirty="0"/>
          </a:p>
        </p:txBody>
      </p:sp>
      <p:sp>
        <p:nvSpPr>
          <p:cNvPr id="41" name="TextBox 40"/>
          <p:cNvSpPr txBox="1"/>
          <p:nvPr/>
        </p:nvSpPr>
        <p:spPr>
          <a:xfrm>
            <a:off x="1391276" y="6501101"/>
            <a:ext cx="3363879" cy="400110"/>
          </a:xfrm>
          <a:prstGeom prst="rect">
            <a:avLst/>
          </a:prstGeom>
          <a:noFill/>
        </p:spPr>
        <p:txBody>
          <a:bodyPr wrap="square" rtlCol="1">
            <a:spAutoFit/>
          </a:bodyPr>
          <a:lstStyle/>
          <a:p>
            <a:pPr algn="r" rtl="1"/>
            <a:r>
              <a:rPr lang="he-IL" sz="2000" b="1" dirty="0" smtClean="0"/>
              <a:t>הפכו דף  9</a:t>
            </a:r>
            <a:endParaRPr lang="he-IL" sz="2000" b="1" dirty="0"/>
          </a:p>
        </p:txBody>
      </p:sp>
    </p:spTree>
    <p:extLst>
      <p:ext uri="{BB962C8B-B14F-4D97-AF65-F5344CB8AC3E}">
        <p14:creationId xmlns:p14="http://schemas.microsoft.com/office/powerpoint/2010/main" val="4612042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5500" y="605480"/>
            <a:ext cx="8848569" cy="1200329"/>
          </a:xfrm>
          <a:prstGeom prst="rect">
            <a:avLst/>
          </a:prstGeom>
          <a:noFill/>
        </p:spPr>
        <p:txBody>
          <a:bodyPr wrap="square" rtlCol="1">
            <a:spAutoFit/>
          </a:bodyPr>
          <a:lstStyle/>
          <a:p>
            <a:pPr algn="ctr"/>
            <a:r>
              <a:rPr lang="he-IL" sz="4800" b="1" dirty="0" smtClean="0">
                <a:solidFill>
                  <a:schemeClr val="bg1"/>
                </a:solidFill>
              </a:rPr>
              <a:t>לחשוב בתוך הקופסה</a:t>
            </a:r>
          </a:p>
          <a:p>
            <a:pPr algn="ctr"/>
            <a:r>
              <a:rPr lang="he-IL" sz="2400" b="1" dirty="0" smtClean="0">
                <a:solidFill>
                  <a:schemeClr val="bg1"/>
                </a:solidFill>
              </a:rPr>
              <a:t>יציאה </a:t>
            </a:r>
            <a:r>
              <a:rPr lang="he-IL" sz="2400" b="1" dirty="0">
                <a:solidFill>
                  <a:schemeClr val="bg1"/>
                </a:solidFill>
              </a:rPr>
              <a:t>מקיבעונות חשיבה</a:t>
            </a:r>
          </a:p>
        </p:txBody>
      </p:sp>
      <p:sp>
        <p:nvSpPr>
          <p:cNvPr id="6" name="מלבן 5"/>
          <p:cNvSpPr/>
          <p:nvPr/>
        </p:nvSpPr>
        <p:spPr>
          <a:xfrm>
            <a:off x="10437461" y="1138187"/>
            <a:ext cx="687739" cy="8061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622" y="1413094"/>
            <a:ext cx="582528" cy="392715"/>
          </a:xfrm>
          <a:prstGeom prst="rect">
            <a:avLst/>
          </a:prstGeom>
        </p:spPr>
      </p:pic>
      <p:pic>
        <p:nvPicPr>
          <p:cNvPr id="8" name="תמונה 7"/>
          <p:cNvPicPr>
            <a:picLocks noChangeAspect="1"/>
          </p:cNvPicPr>
          <p:nvPr/>
        </p:nvPicPr>
        <p:blipFill>
          <a:blip r:embed="rId4"/>
          <a:stretch>
            <a:fillRect/>
          </a:stretch>
        </p:blipFill>
        <p:spPr>
          <a:xfrm>
            <a:off x="572854" y="605480"/>
            <a:ext cx="1136583" cy="1111548"/>
          </a:xfrm>
          <a:prstGeom prst="rect">
            <a:avLst/>
          </a:prstGeom>
        </p:spPr>
      </p:pic>
      <p:pic>
        <p:nvPicPr>
          <p:cNvPr id="10" name="תמונה 9"/>
          <p:cNvPicPr>
            <a:picLocks noChangeAspect="1"/>
          </p:cNvPicPr>
          <p:nvPr/>
        </p:nvPicPr>
        <p:blipFill>
          <a:blip r:embed="rId5"/>
          <a:stretch>
            <a:fillRect/>
          </a:stretch>
        </p:blipFill>
        <p:spPr>
          <a:xfrm>
            <a:off x="5010143" y="2296452"/>
            <a:ext cx="6495232" cy="4457983"/>
          </a:xfrm>
          <a:prstGeom prst="rect">
            <a:avLst/>
          </a:prstGeom>
        </p:spPr>
      </p:pic>
      <p:sp>
        <p:nvSpPr>
          <p:cNvPr id="11" name="TextBox 10"/>
          <p:cNvSpPr txBox="1"/>
          <p:nvPr/>
        </p:nvSpPr>
        <p:spPr>
          <a:xfrm>
            <a:off x="-187513" y="1944303"/>
            <a:ext cx="3031752" cy="6001643"/>
          </a:xfrm>
          <a:prstGeom prst="rect">
            <a:avLst/>
          </a:prstGeom>
          <a:noFill/>
        </p:spPr>
        <p:txBody>
          <a:bodyPr wrap="square" rtlCol="1">
            <a:spAutoFit/>
          </a:bodyPr>
          <a:lstStyle/>
          <a:p>
            <a:pPr algn="r"/>
            <a:r>
              <a:rPr lang="he-IL" sz="2400" b="1" dirty="0" smtClean="0"/>
              <a:t>מרכיבי הכיתה </a:t>
            </a:r>
            <a:endParaRPr lang="en-US" sz="2400" b="1" dirty="0" smtClean="0"/>
          </a:p>
          <a:p>
            <a:pPr algn="r"/>
            <a:endParaRPr lang="he-IL" sz="2400" b="1" dirty="0" smtClean="0"/>
          </a:p>
          <a:p>
            <a:pPr marL="285750" indent="-285750" algn="r" rtl="1">
              <a:buFont typeface="Arial" panose="020B0604020202020204" pitchFamily="34" charset="0"/>
              <a:buChar char="•"/>
            </a:pPr>
            <a:r>
              <a:rPr lang="he-IL" sz="2400" dirty="0" smtClean="0"/>
              <a:t>מורה</a:t>
            </a:r>
          </a:p>
          <a:p>
            <a:pPr marL="285750" indent="-285750" algn="r" rtl="1">
              <a:buFont typeface="Arial" panose="020B0604020202020204" pitchFamily="34" charset="0"/>
              <a:buChar char="•"/>
            </a:pPr>
            <a:r>
              <a:rPr lang="he-IL" sz="2400" dirty="0" smtClean="0"/>
              <a:t>תלמידים</a:t>
            </a:r>
          </a:p>
          <a:p>
            <a:pPr marL="285750" indent="-285750" algn="r" rtl="1">
              <a:buFont typeface="Arial" panose="020B0604020202020204" pitchFamily="34" charset="0"/>
              <a:buChar char="•"/>
            </a:pPr>
            <a:r>
              <a:rPr lang="he-IL" sz="2400" dirty="0" smtClean="0"/>
              <a:t>לוח כיתה</a:t>
            </a:r>
          </a:p>
          <a:p>
            <a:pPr marL="285750" indent="-285750" algn="r" rtl="1">
              <a:buFont typeface="Arial" panose="020B0604020202020204" pitchFamily="34" charset="0"/>
              <a:buChar char="•"/>
            </a:pPr>
            <a:r>
              <a:rPr lang="he-IL" sz="2400" dirty="0" smtClean="0"/>
              <a:t>שולחן מורה </a:t>
            </a:r>
          </a:p>
          <a:p>
            <a:pPr marL="285750" indent="-285750" algn="r" rtl="1">
              <a:buFont typeface="Arial" panose="020B0604020202020204" pitchFamily="34" charset="0"/>
              <a:buChar char="•"/>
            </a:pPr>
            <a:r>
              <a:rPr lang="he-IL" sz="2400" dirty="0" smtClean="0"/>
              <a:t>שולחנות תלמידים</a:t>
            </a:r>
          </a:p>
          <a:p>
            <a:pPr marL="285750" indent="-285750" algn="r" rtl="1">
              <a:buFont typeface="Arial" panose="020B0604020202020204" pitchFamily="34" charset="0"/>
              <a:buChar char="•"/>
            </a:pPr>
            <a:r>
              <a:rPr lang="he-IL" sz="2400" dirty="0" smtClean="0"/>
              <a:t>כסאות</a:t>
            </a:r>
          </a:p>
          <a:p>
            <a:pPr marL="285750" indent="-285750" algn="r" rtl="1">
              <a:buFont typeface="Arial" panose="020B0604020202020204" pitchFamily="34" charset="0"/>
              <a:buChar char="•"/>
            </a:pPr>
            <a:r>
              <a:rPr lang="he-IL" sz="2400" dirty="0" smtClean="0"/>
              <a:t>ארון </a:t>
            </a:r>
          </a:p>
          <a:p>
            <a:pPr marL="285750" indent="-285750" algn="r" rtl="1">
              <a:buFont typeface="Arial" panose="020B0604020202020204" pitchFamily="34" charset="0"/>
              <a:buChar char="•"/>
            </a:pPr>
            <a:r>
              <a:rPr lang="he-IL" sz="2400" dirty="0"/>
              <a:t>4</a:t>
            </a:r>
            <a:r>
              <a:rPr lang="he-IL" sz="2400" dirty="0" smtClean="0"/>
              <a:t> קירות</a:t>
            </a:r>
          </a:p>
          <a:p>
            <a:pPr marL="285750" indent="-285750" algn="r" rtl="1">
              <a:buFont typeface="Arial" panose="020B0604020202020204" pitchFamily="34" charset="0"/>
              <a:buChar char="•"/>
            </a:pPr>
            <a:r>
              <a:rPr lang="he-IL" sz="2400" dirty="0" smtClean="0"/>
              <a:t>דלת</a:t>
            </a:r>
          </a:p>
          <a:p>
            <a:pPr marL="285750" indent="-285750" algn="r" rtl="1">
              <a:buFont typeface="Arial" panose="020B0604020202020204" pitchFamily="34" charset="0"/>
              <a:buChar char="•"/>
            </a:pPr>
            <a:r>
              <a:rPr lang="he-IL" sz="2400" dirty="0" smtClean="0"/>
              <a:t>חלונות  </a:t>
            </a:r>
          </a:p>
          <a:p>
            <a:pPr marL="285750" indent="-285750" algn="r" rtl="1">
              <a:buFont typeface="Arial" panose="020B0604020202020204" pitchFamily="34" charset="0"/>
              <a:buChar char="•"/>
            </a:pPr>
            <a:r>
              <a:rPr lang="he-IL" sz="2400" dirty="0" smtClean="0"/>
              <a:t>מקרן מחשב</a:t>
            </a:r>
          </a:p>
          <a:p>
            <a:pPr marL="285750" indent="-285750" algn="r" rtl="1">
              <a:buFont typeface="Arial" panose="020B0604020202020204" pitchFamily="34" charset="0"/>
              <a:buChar char="•"/>
            </a:pPr>
            <a:endParaRPr lang="he-IL" sz="2400" dirty="0" smtClean="0"/>
          </a:p>
          <a:p>
            <a:pPr marL="285750" indent="-285750" algn="r" rtl="1">
              <a:buFont typeface="Arial" panose="020B0604020202020204" pitchFamily="34" charset="0"/>
              <a:buChar char="•"/>
            </a:pPr>
            <a:endParaRPr lang="he-IL" sz="2400" dirty="0" smtClean="0"/>
          </a:p>
          <a:p>
            <a:pPr marL="285750" indent="-285750" algn="r" rtl="1">
              <a:buFont typeface="Arial" panose="020B0604020202020204" pitchFamily="34" charset="0"/>
              <a:buChar char="•"/>
            </a:pPr>
            <a:endParaRPr lang="he-IL" sz="2400" dirty="0" smtClean="0"/>
          </a:p>
        </p:txBody>
      </p:sp>
      <p:sp>
        <p:nvSpPr>
          <p:cNvPr id="9" name="TextBox 8"/>
          <p:cNvSpPr txBox="1"/>
          <p:nvPr/>
        </p:nvSpPr>
        <p:spPr>
          <a:xfrm>
            <a:off x="3415107" y="2296452"/>
            <a:ext cx="1532012" cy="400110"/>
          </a:xfrm>
          <a:prstGeom prst="rect">
            <a:avLst/>
          </a:prstGeom>
          <a:noFill/>
        </p:spPr>
        <p:txBody>
          <a:bodyPr wrap="square" rtlCol="1">
            <a:spAutoFit/>
          </a:bodyPr>
          <a:lstStyle/>
          <a:p>
            <a:pPr algn="r" rtl="1"/>
            <a:r>
              <a:rPr lang="he-IL" sz="2000" b="1" dirty="0" smtClean="0"/>
              <a:t>הפכו דף  10</a:t>
            </a:r>
            <a:endParaRPr lang="he-IL" sz="2000" b="1" dirty="0"/>
          </a:p>
        </p:txBody>
      </p:sp>
    </p:spTree>
    <p:extLst>
      <p:ext uri="{BB962C8B-B14F-4D97-AF65-F5344CB8AC3E}">
        <p14:creationId xmlns:p14="http://schemas.microsoft.com/office/powerpoint/2010/main" val="37302356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04634" y="409122"/>
            <a:ext cx="8848569" cy="1200329"/>
          </a:xfrm>
          <a:prstGeom prst="rect">
            <a:avLst/>
          </a:prstGeom>
          <a:noFill/>
        </p:spPr>
        <p:txBody>
          <a:bodyPr wrap="square" rtlCol="1">
            <a:spAutoFit/>
          </a:bodyPr>
          <a:lstStyle/>
          <a:p>
            <a:pPr algn="ctr"/>
            <a:r>
              <a:rPr lang="he-IL" sz="4800" b="1" dirty="0" smtClean="0">
                <a:solidFill>
                  <a:schemeClr val="bg1"/>
                </a:solidFill>
              </a:rPr>
              <a:t>לחשוב בתוך הקופסה</a:t>
            </a:r>
          </a:p>
          <a:p>
            <a:pPr algn="ctr"/>
            <a:r>
              <a:rPr lang="he-IL" sz="2400" b="1" dirty="0" smtClean="0">
                <a:solidFill>
                  <a:schemeClr val="bg1"/>
                </a:solidFill>
              </a:rPr>
              <a:t>יציאה </a:t>
            </a:r>
            <a:r>
              <a:rPr lang="he-IL" sz="2400" b="1" dirty="0">
                <a:solidFill>
                  <a:schemeClr val="bg1"/>
                </a:solidFill>
              </a:rPr>
              <a:t>מקיבעונות חשיבה</a:t>
            </a:r>
          </a:p>
        </p:txBody>
      </p:sp>
      <p:sp>
        <p:nvSpPr>
          <p:cNvPr id="6" name="מלבן 5"/>
          <p:cNvSpPr/>
          <p:nvPr/>
        </p:nvSpPr>
        <p:spPr>
          <a:xfrm>
            <a:off x="10437461" y="1138187"/>
            <a:ext cx="687739" cy="8061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622" y="1413094"/>
            <a:ext cx="582528" cy="392715"/>
          </a:xfrm>
          <a:prstGeom prst="rect">
            <a:avLst/>
          </a:prstGeom>
        </p:spPr>
      </p:pic>
      <p:pic>
        <p:nvPicPr>
          <p:cNvPr id="8" name="תמונה 7"/>
          <p:cNvPicPr>
            <a:picLocks noChangeAspect="1"/>
          </p:cNvPicPr>
          <p:nvPr/>
        </p:nvPicPr>
        <p:blipFill>
          <a:blip r:embed="rId4"/>
          <a:stretch>
            <a:fillRect/>
          </a:stretch>
        </p:blipFill>
        <p:spPr>
          <a:xfrm>
            <a:off x="572854" y="605480"/>
            <a:ext cx="1136583" cy="1111548"/>
          </a:xfrm>
          <a:prstGeom prst="rect">
            <a:avLst/>
          </a:prstGeom>
        </p:spPr>
      </p:pic>
      <p:sp>
        <p:nvSpPr>
          <p:cNvPr id="2" name="TextBox 1"/>
          <p:cNvSpPr txBox="1"/>
          <p:nvPr/>
        </p:nvSpPr>
        <p:spPr>
          <a:xfrm>
            <a:off x="7896077" y="2533776"/>
            <a:ext cx="3565591" cy="4154984"/>
          </a:xfrm>
          <a:prstGeom prst="rect">
            <a:avLst/>
          </a:prstGeom>
          <a:noFill/>
        </p:spPr>
        <p:txBody>
          <a:bodyPr wrap="none" rtlCol="1">
            <a:spAutoFit/>
          </a:bodyPr>
          <a:lstStyle/>
          <a:p>
            <a:pPr algn="r"/>
            <a:r>
              <a:rPr lang="he-IL" sz="2400" b="1" dirty="0" smtClean="0"/>
              <a:t>מרכיבי המבחן </a:t>
            </a:r>
          </a:p>
          <a:p>
            <a:pPr algn="r"/>
            <a:endParaRPr lang="he-IL" sz="2400" dirty="0" smtClean="0"/>
          </a:p>
          <a:p>
            <a:pPr marL="285750" indent="-285750" algn="r" rtl="1">
              <a:buFont typeface="Arial" panose="020B0604020202020204" pitchFamily="34" charset="0"/>
              <a:buChar char="•"/>
            </a:pPr>
            <a:r>
              <a:rPr lang="he-IL" sz="2400" dirty="0" smtClean="0"/>
              <a:t>שאלות סגורות או פתוחות </a:t>
            </a:r>
          </a:p>
          <a:p>
            <a:pPr marL="285750" indent="-285750" algn="r" rtl="1">
              <a:buFont typeface="Arial" panose="020B0604020202020204" pitchFamily="34" charset="0"/>
              <a:buChar char="•"/>
            </a:pPr>
            <a:r>
              <a:rPr lang="he-IL" sz="2400" dirty="0" smtClean="0"/>
              <a:t>נקודות</a:t>
            </a:r>
          </a:p>
          <a:p>
            <a:pPr marL="285750" indent="-285750" algn="r" rtl="1">
              <a:buFont typeface="Arial" panose="020B0604020202020204" pitchFamily="34" charset="0"/>
              <a:buChar char="•"/>
            </a:pPr>
            <a:r>
              <a:rPr lang="he-IL" sz="2400" dirty="0" smtClean="0"/>
              <a:t>עבודה אישית</a:t>
            </a:r>
          </a:p>
          <a:p>
            <a:pPr marL="285750" indent="-285750" algn="r" rtl="1">
              <a:buFont typeface="Arial" panose="020B0604020202020204" pitchFamily="34" charset="0"/>
              <a:buChar char="•"/>
            </a:pPr>
            <a:r>
              <a:rPr lang="he-IL" sz="2400" dirty="0" smtClean="0"/>
              <a:t>ללא חומרים פתוחים</a:t>
            </a:r>
          </a:p>
          <a:p>
            <a:pPr marL="285750" indent="-285750" algn="r" rtl="1">
              <a:buFont typeface="Arial" panose="020B0604020202020204" pitchFamily="34" charset="0"/>
              <a:buChar char="•"/>
            </a:pPr>
            <a:r>
              <a:rPr lang="he-IL" sz="2400" dirty="0" smtClean="0"/>
              <a:t>ציון לכל שאלה </a:t>
            </a:r>
          </a:p>
          <a:p>
            <a:pPr marL="285750" indent="-285750" algn="r" rtl="1">
              <a:buFont typeface="Arial" panose="020B0604020202020204" pitchFamily="34" charset="0"/>
              <a:buChar char="•"/>
            </a:pPr>
            <a:r>
              <a:rPr lang="he-IL" sz="2400" dirty="0" smtClean="0"/>
              <a:t>ציון סופי </a:t>
            </a:r>
          </a:p>
          <a:p>
            <a:pPr marL="285750" indent="-285750" algn="r" rtl="1">
              <a:buFont typeface="Arial" panose="020B0604020202020204" pitchFamily="34" charset="0"/>
              <a:buChar char="•"/>
            </a:pPr>
            <a:r>
              <a:rPr lang="he-IL" sz="2400" dirty="0" smtClean="0"/>
              <a:t>כתיבה על המבחן</a:t>
            </a:r>
          </a:p>
          <a:p>
            <a:pPr marL="285750" indent="-285750" algn="r" rtl="1">
              <a:buFont typeface="Arial" panose="020B0604020202020204" pitchFamily="34" charset="0"/>
              <a:buChar char="•"/>
            </a:pPr>
            <a:r>
              <a:rPr lang="he-IL" sz="2400" dirty="0" smtClean="0"/>
              <a:t>דף  מבחן</a:t>
            </a:r>
          </a:p>
          <a:p>
            <a:pPr marL="285750" indent="-285750" algn="r" rtl="1">
              <a:buFont typeface="Arial" panose="020B0604020202020204" pitchFamily="34" charset="0"/>
              <a:buChar char="•"/>
            </a:pPr>
            <a:r>
              <a:rPr lang="he-IL" sz="2400" dirty="0" smtClean="0"/>
              <a:t>אין העתקה</a:t>
            </a:r>
            <a:endParaRPr lang="he-IL" sz="2400" dirty="0"/>
          </a:p>
        </p:txBody>
      </p:sp>
      <p:pic>
        <p:nvPicPr>
          <p:cNvPr id="9" name="תמונה 8"/>
          <p:cNvPicPr>
            <a:picLocks noChangeAspect="1"/>
          </p:cNvPicPr>
          <p:nvPr/>
        </p:nvPicPr>
        <p:blipFill>
          <a:blip r:embed="rId5"/>
          <a:stretch>
            <a:fillRect/>
          </a:stretch>
        </p:blipFill>
        <p:spPr>
          <a:xfrm>
            <a:off x="5427417" y="2596300"/>
            <a:ext cx="2036076" cy="1552805"/>
          </a:xfrm>
          <a:prstGeom prst="rect">
            <a:avLst/>
          </a:prstGeom>
        </p:spPr>
      </p:pic>
      <p:pic>
        <p:nvPicPr>
          <p:cNvPr id="4" name="תמונה 3"/>
          <p:cNvPicPr>
            <a:picLocks noChangeAspect="1"/>
          </p:cNvPicPr>
          <p:nvPr/>
        </p:nvPicPr>
        <p:blipFill>
          <a:blip r:embed="rId6"/>
          <a:stretch>
            <a:fillRect/>
          </a:stretch>
        </p:blipFill>
        <p:spPr>
          <a:xfrm>
            <a:off x="79365" y="145059"/>
            <a:ext cx="4855341" cy="6862436"/>
          </a:xfrm>
          <a:prstGeom prst="rect">
            <a:avLst/>
          </a:prstGeom>
        </p:spPr>
      </p:pic>
      <p:sp>
        <p:nvSpPr>
          <p:cNvPr id="11" name="TextBox 10"/>
          <p:cNvSpPr txBox="1"/>
          <p:nvPr/>
        </p:nvSpPr>
        <p:spPr>
          <a:xfrm>
            <a:off x="6757262" y="2196190"/>
            <a:ext cx="3363879" cy="400110"/>
          </a:xfrm>
          <a:prstGeom prst="rect">
            <a:avLst/>
          </a:prstGeom>
          <a:noFill/>
        </p:spPr>
        <p:txBody>
          <a:bodyPr wrap="square" rtlCol="1">
            <a:spAutoFit/>
          </a:bodyPr>
          <a:lstStyle/>
          <a:p>
            <a:pPr algn="r" rtl="1"/>
            <a:r>
              <a:rPr lang="he-IL" sz="2000" b="1" dirty="0" smtClean="0"/>
              <a:t>הפכו דף 11</a:t>
            </a:r>
            <a:endParaRPr lang="he-IL" sz="2000" b="1" dirty="0"/>
          </a:p>
        </p:txBody>
      </p:sp>
    </p:spTree>
    <p:extLst>
      <p:ext uri="{BB962C8B-B14F-4D97-AF65-F5344CB8AC3E}">
        <p14:creationId xmlns:p14="http://schemas.microsoft.com/office/powerpoint/2010/main" val="37214283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a:stretch>
            <a:fillRect/>
          </a:stretch>
        </p:blipFill>
        <p:spPr>
          <a:xfrm>
            <a:off x="1126156" y="1011753"/>
            <a:ext cx="7031786" cy="4692096"/>
          </a:xfrm>
          <a:prstGeom prst="rect">
            <a:avLst/>
          </a:prstGeom>
        </p:spPr>
      </p:pic>
      <p:sp>
        <p:nvSpPr>
          <p:cNvPr id="10" name="מלבן 9"/>
          <p:cNvSpPr/>
          <p:nvPr/>
        </p:nvSpPr>
        <p:spPr>
          <a:xfrm>
            <a:off x="2732402" y="1968129"/>
            <a:ext cx="3733181" cy="2924504"/>
          </a:xfrm>
          <a:custGeom>
            <a:avLst/>
            <a:gdLst>
              <a:gd name="connsiteX0" fmla="*/ 0 w 2074127"/>
              <a:gd name="connsiteY0" fmla="*/ 0 h 1248936"/>
              <a:gd name="connsiteX1" fmla="*/ 2074127 w 2074127"/>
              <a:gd name="connsiteY1" fmla="*/ 0 h 1248936"/>
              <a:gd name="connsiteX2" fmla="*/ 2074127 w 2074127"/>
              <a:gd name="connsiteY2" fmla="*/ 1248936 h 1248936"/>
              <a:gd name="connsiteX3" fmla="*/ 0 w 2074127"/>
              <a:gd name="connsiteY3" fmla="*/ 1248936 h 1248936"/>
              <a:gd name="connsiteX4" fmla="*/ 0 w 2074127"/>
              <a:gd name="connsiteY4" fmla="*/ 0 h 1248936"/>
              <a:gd name="connsiteX0" fmla="*/ 0 w 2074127"/>
              <a:gd name="connsiteY0" fmla="*/ 674649 h 1923585"/>
              <a:gd name="connsiteX1" fmla="*/ 1878981 w 2074127"/>
              <a:gd name="connsiteY1" fmla="*/ 0 h 1923585"/>
              <a:gd name="connsiteX2" fmla="*/ 2074127 w 2074127"/>
              <a:gd name="connsiteY2" fmla="*/ 1923585 h 1923585"/>
              <a:gd name="connsiteX3" fmla="*/ 0 w 2074127"/>
              <a:gd name="connsiteY3" fmla="*/ 1923585 h 1923585"/>
              <a:gd name="connsiteX4" fmla="*/ 0 w 2074127"/>
              <a:gd name="connsiteY4" fmla="*/ 674649 h 1923585"/>
              <a:gd name="connsiteX0" fmla="*/ 0 w 3077737"/>
              <a:gd name="connsiteY0" fmla="*/ 674649 h 1923585"/>
              <a:gd name="connsiteX1" fmla="*/ 1878981 w 3077737"/>
              <a:gd name="connsiteY1" fmla="*/ 0 h 1923585"/>
              <a:gd name="connsiteX2" fmla="*/ 3077737 w 3077737"/>
              <a:gd name="connsiteY2" fmla="*/ 1789771 h 1923585"/>
              <a:gd name="connsiteX3" fmla="*/ 0 w 3077737"/>
              <a:gd name="connsiteY3" fmla="*/ 1923585 h 1923585"/>
              <a:gd name="connsiteX4" fmla="*/ 0 w 3077737"/>
              <a:gd name="connsiteY4" fmla="*/ 674649 h 1923585"/>
              <a:gd name="connsiteX0" fmla="*/ 0 w 3077737"/>
              <a:gd name="connsiteY0" fmla="*/ 674649 h 2787805"/>
              <a:gd name="connsiteX1" fmla="*/ 1878981 w 3077737"/>
              <a:gd name="connsiteY1" fmla="*/ 0 h 2787805"/>
              <a:gd name="connsiteX2" fmla="*/ 3077737 w 3077737"/>
              <a:gd name="connsiteY2" fmla="*/ 1789771 h 2787805"/>
              <a:gd name="connsiteX3" fmla="*/ 239751 w 3077737"/>
              <a:gd name="connsiteY3" fmla="*/ 2787805 h 2787805"/>
              <a:gd name="connsiteX4" fmla="*/ 0 w 3077737"/>
              <a:gd name="connsiteY4" fmla="*/ 674649 h 2787805"/>
              <a:gd name="connsiteX0" fmla="*/ 0 w 3707781"/>
              <a:gd name="connsiteY0" fmla="*/ 959005 h 2787805"/>
              <a:gd name="connsiteX1" fmla="*/ 2509025 w 3707781"/>
              <a:gd name="connsiteY1" fmla="*/ 0 h 2787805"/>
              <a:gd name="connsiteX2" fmla="*/ 3707781 w 3707781"/>
              <a:gd name="connsiteY2" fmla="*/ 1789771 h 2787805"/>
              <a:gd name="connsiteX3" fmla="*/ 869795 w 3707781"/>
              <a:gd name="connsiteY3" fmla="*/ 2787805 h 2787805"/>
              <a:gd name="connsiteX4" fmla="*/ 0 w 3707781"/>
              <a:gd name="connsiteY4" fmla="*/ 959005 h 2787805"/>
              <a:gd name="connsiteX0" fmla="*/ 0 w 3707781"/>
              <a:gd name="connsiteY0" fmla="*/ 925551 h 2754351"/>
              <a:gd name="connsiteX1" fmla="*/ 2570357 w 3707781"/>
              <a:gd name="connsiteY1" fmla="*/ 0 h 2754351"/>
              <a:gd name="connsiteX2" fmla="*/ 3707781 w 3707781"/>
              <a:gd name="connsiteY2" fmla="*/ 1756317 h 2754351"/>
              <a:gd name="connsiteX3" fmla="*/ 869795 w 3707781"/>
              <a:gd name="connsiteY3" fmla="*/ 2754351 h 2754351"/>
              <a:gd name="connsiteX4" fmla="*/ 0 w 3707781"/>
              <a:gd name="connsiteY4" fmla="*/ 925551 h 2754351"/>
              <a:gd name="connsiteX0" fmla="*/ 0 w 3707781"/>
              <a:gd name="connsiteY0" fmla="*/ 925551 h 2754351"/>
              <a:gd name="connsiteX1" fmla="*/ 2609387 w 3707781"/>
              <a:gd name="connsiteY1" fmla="*/ 0 h 2754351"/>
              <a:gd name="connsiteX2" fmla="*/ 3707781 w 3707781"/>
              <a:gd name="connsiteY2" fmla="*/ 1756317 h 2754351"/>
              <a:gd name="connsiteX3" fmla="*/ 869795 w 3707781"/>
              <a:gd name="connsiteY3" fmla="*/ 2754351 h 2754351"/>
              <a:gd name="connsiteX4" fmla="*/ 0 w 3707781"/>
              <a:gd name="connsiteY4" fmla="*/ 925551 h 2754351"/>
              <a:gd name="connsiteX0" fmla="*/ 0 w 3707781"/>
              <a:gd name="connsiteY0" fmla="*/ 925551 h 2798523"/>
              <a:gd name="connsiteX1" fmla="*/ 2609387 w 3707781"/>
              <a:gd name="connsiteY1" fmla="*/ 0 h 2798523"/>
              <a:gd name="connsiteX2" fmla="*/ 3707781 w 3707781"/>
              <a:gd name="connsiteY2" fmla="*/ 1756317 h 2798523"/>
              <a:gd name="connsiteX3" fmla="*/ 887575 w 3707781"/>
              <a:gd name="connsiteY3" fmla="*/ 2798523 h 2798523"/>
              <a:gd name="connsiteX4" fmla="*/ 0 w 3707781"/>
              <a:gd name="connsiteY4" fmla="*/ 925551 h 2798523"/>
              <a:gd name="connsiteX0" fmla="*/ 0 w 3733181"/>
              <a:gd name="connsiteY0" fmla="*/ 925551 h 2798523"/>
              <a:gd name="connsiteX1" fmla="*/ 2609387 w 3733181"/>
              <a:gd name="connsiteY1" fmla="*/ 0 h 2798523"/>
              <a:gd name="connsiteX2" fmla="*/ 3733181 w 3733181"/>
              <a:gd name="connsiteY2" fmla="*/ 1739139 h 2798523"/>
              <a:gd name="connsiteX3" fmla="*/ 887575 w 3733181"/>
              <a:gd name="connsiteY3" fmla="*/ 2798523 h 2798523"/>
              <a:gd name="connsiteX4" fmla="*/ 0 w 3733181"/>
              <a:gd name="connsiteY4" fmla="*/ 925551 h 2798523"/>
              <a:gd name="connsiteX0" fmla="*/ 0 w 3733181"/>
              <a:gd name="connsiteY0" fmla="*/ 952545 h 2825517"/>
              <a:gd name="connsiteX1" fmla="*/ 2609387 w 3733181"/>
              <a:gd name="connsiteY1" fmla="*/ 0 h 2825517"/>
              <a:gd name="connsiteX2" fmla="*/ 3733181 w 3733181"/>
              <a:gd name="connsiteY2" fmla="*/ 1766133 h 2825517"/>
              <a:gd name="connsiteX3" fmla="*/ 887575 w 3733181"/>
              <a:gd name="connsiteY3" fmla="*/ 2825517 h 2825517"/>
              <a:gd name="connsiteX4" fmla="*/ 0 w 3733181"/>
              <a:gd name="connsiteY4" fmla="*/ 952545 h 2825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3181" h="2825517">
                <a:moveTo>
                  <a:pt x="0" y="952545"/>
                </a:moveTo>
                <a:lnTo>
                  <a:pt x="2609387" y="0"/>
                </a:lnTo>
                <a:lnTo>
                  <a:pt x="3733181" y="1766133"/>
                </a:lnTo>
                <a:lnTo>
                  <a:pt x="887575" y="2825517"/>
                </a:lnTo>
                <a:lnTo>
                  <a:pt x="0" y="95254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תמונה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84085">
            <a:off x="3540496" y="2820825"/>
            <a:ext cx="1951835" cy="1315844"/>
          </a:xfrm>
          <a:prstGeom prst="rect">
            <a:avLst/>
          </a:prstGeom>
        </p:spPr>
      </p:pic>
      <p:pic>
        <p:nvPicPr>
          <p:cNvPr id="2" name="תמונה 1"/>
          <p:cNvPicPr>
            <a:picLocks noChangeAspect="1"/>
          </p:cNvPicPr>
          <p:nvPr/>
        </p:nvPicPr>
        <p:blipFill>
          <a:blip r:embed="rId5"/>
          <a:stretch>
            <a:fillRect/>
          </a:stretch>
        </p:blipFill>
        <p:spPr>
          <a:xfrm>
            <a:off x="8071830" y="450630"/>
            <a:ext cx="3833006" cy="5947969"/>
          </a:xfrm>
          <a:prstGeom prst="rect">
            <a:avLst/>
          </a:prstGeom>
        </p:spPr>
      </p:pic>
    </p:spTree>
    <p:extLst>
      <p:ext uri="{BB962C8B-B14F-4D97-AF65-F5344CB8AC3E}">
        <p14:creationId xmlns:p14="http://schemas.microsoft.com/office/powerpoint/2010/main" val="9412021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מלבן 9"/>
          <p:cNvSpPr/>
          <p:nvPr/>
        </p:nvSpPr>
        <p:spPr>
          <a:xfrm>
            <a:off x="2732402" y="1968129"/>
            <a:ext cx="3733181" cy="2924504"/>
          </a:xfrm>
          <a:custGeom>
            <a:avLst/>
            <a:gdLst>
              <a:gd name="connsiteX0" fmla="*/ 0 w 2074127"/>
              <a:gd name="connsiteY0" fmla="*/ 0 h 1248936"/>
              <a:gd name="connsiteX1" fmla="*/ 2074127 w 2074127"/>
              <a:gd name="connsiteY1" fmla="*/ 0 h 1248936"/>
              <a:gd name="connsiteX2" fmla="*/ 2074127 w 2074127"/>
              <a:gd name="connsiteY2" fmla="*/ 1248936 h 1248936"/>
              <a:gd name="connsiteX3" fmla="*/ 0 w 2074127"/>
              <a:gd name="connsiteY3" fmla="*/ 1248936 h 1248936"/>
              <a:gd name="connsiteX4" fmla="*/ 0 w 2074127"/>
              <a:gd name="connsiteY4" fmla="*/ 0 h 1248936"/>
              <a:gd name="connsiteX0" fmla="*/ 0 w 2074127"/>
              <a:gd name="connsiteY0" fmla="*/ 674649 h 1923585"/>
              <a:gd name="connsiteX1" fmla="*/ 1878981 w 2074127"/>
              <a:gd name="connsiteY1" fmla="*/ 0 h 1923585"/>
              <a:gd name="connsiteX2" fmla="*/ 2074127 w 2074127"/>
              <a:gd name="connsiteY2" fmla="*/ 1923585 h 1923585"/>
              <a:gd name="connsiteX3" fmla="*/ 0 w 2074127"/>
              <a:gd name="connsiteY3" fmla="*/ 1923585 h 1923585"/>
              <a:gd name="connsiteX4" fmla="*/ 0 w 2074127"/>
              <a:gd name="connsiteY4" fmla="*/ 674649 h 1923585"/>
              <a:gd name="connsiteX0" fmla="*/ 0 w 3077737"/>
              <a:gd name="connsiteY0" fmla="*/ 674649 h 1923585"/>
              <a:gd name="connsiteX1" fmla="*/ 1878981 w 3077737"/>
              <a:gd name="connsiteY1" fmla="*/ 0 h 1923585"/>
              <a:gd name="connsiteX2" fmla="*/ 3077737 w 3077737"/>
              <a:gd name="connsiteY2" fmla="*/ 1789771 h 1923585"/>
              <a:gd name="connsiteX3" fmla="*/ 0 w 3077737"/>
              <a:gd name="connsiteY3" fmla="*/ 1923585 h 1923585"/>
              <a:gd name="connsiteX4" fmla="*/ 0 w 3077737"/>
              <a:gd name="connsiteY4" fmla="*/ 674649 h 1923585"/>
              <a:gd name="connsiteX0" fmla="*/ 0 w 3077737"/>
              <a:gd name="connsiteY0" fmla="*/ 674649 h 2787805"/>
              <a:gd name="connsiteX1" fmla="*/ 1878981 w 3077737"/>
              <a:gd name="connsiteY1" fmla="*/ 0 h 2787805"/>
              <a:gd name="connsiteX2" fmla="*/ 3077737 w 3077737"/>
              <a:gd name="connsiteY2" fmla="*/ 1789771 h 2787805"/>
              <a:gd name="connsiteX3" fmla="*/ 239751 w 3077737"/>
              <a:gd name="connsiteY3" fmla="*/ 2787805 h 2787805"/>
              <a:gd name="connsiteX4" fmla="*/ 0 w 3077737"/>
              <a:gd name="connsiteY4" fmla="*/ 674649 h 2787805"/>
              <a:gd name="connsiteX0" fmla="*/ 0 w 3707781"/>
              <a:gd name="connsiteY0" fmla="*/ 959005 h 2787805"/>
              <a:gd name="connsiteX1" fmla="*/ 2509025 w 3707781"/>
              <a:gd name="connsiteY1" fmla="*/ 0 h 2787805"/>
              <a:gd name="connsiteX2" fmla="*/ 3707781 w 3707781"/>
              <a:gd name="connsiteY2" fmla="*/ 1789771 h 2787805"/>
              <a:gd name="connsiteX3" fmla="*/ 869795 w 3707781"/>
              <a:gd name="connsiteY3" fmla="*/ 2787805 h 2787805"/>
              <a:gd name="connsiteX4" fmla="*/ 0 w 3707781"/>
              <a:gd name="connsiteY4" fmla="*/ 959005 h 2787805"/>
              <a:gd name="connsiteX0" fmla="*/ 0 w 3707781"/>
              <a:gd name="connsiteY0" fmla="*/ 925551 h 2754351"/>
              <a:gd name="connsiteX1" fmla="*/ 2570357 w 3707781"/>
              <a:gd name="connsiteY1" fmla="*/ 0 h 2754351"/>
              <a:gd name="connsiteX2" fmla="*/ 3707781 w 3707781"/>
              <a:gd name="connsiteY2" fmla="*/ 1756317 h 2754351"/>
              <a:gd name="connsiteX3" fmla="*/ 869795 w 3707781"/>
              <a:gd name="connsiteY3" fmla="*/ 2754351 h 2754351"/>
              <a:gd name="connsiteX4" fmla="*/ 0 w 3707781"/>
              <a:gd name="connsiteY4" fmla="*/ 925551 h 2754351"/>
              <a:gd name="connsiteX0" fmla="*/ 0 w 3707781"/>
              <a:gd name="connsiteY0" fmla="*/ 925551 h 2754351"/>
              <a:gd name="connsiteX1" fmla="*/ 2609387 w 3707781"/>
              <a:gd name="connsiteY1" fmla="*/ 0 h 2754351"/>
              <a:gd name="connsiteX2" fmla="*/ 3707781 w 3707781"/>
              <a:gd name="connsiteY2" fmla="*/ 1756317 h 2754351"/>
              <a:gd name="connsiteX3" fmla="*/ 869795 w 3707781"/>
              <a:gd name="connsiteY3" fmla="*/ 2754351 h 2754351"/>
              <a:gd name="connsiteX4" fmla="*/ 0 w 3707781"/>
              <a:gd name="connsiteY4" fmla="*/ 925551 h 2754351"/>
              <a:gd name="connsiteX0" fmla="*/ 0 w 3707781"/>
              <a:gd name="connsiteY0" fmla="*/ 925551 h 2798523"/>
              <a:gd name="connsiteX1" fmla="*/ 2609387 w 3707781"/>
              <a:gd name="connsiteY1" fmla="*/ 0 h 2798523"/>
              <a:gd name="connsiteX2" fmla="*/ 3707781 w 3707781"/>
              <a:gd name="connsiteY2" fmla="*/ 1756317 h 2798523"/>
              <a:gd name="connsiteX3" fmla="*/ 887575 w 3707781"/>
              <a:gd name="connsiteY3" fmla="*/ 2798523 h 2798523"/>
              <a:gd name="connsiteX4" fmla="*/ 0 w 3707781"/>
              <a:gd name="connsiteY4" fmla="*/ 925551 h 2798523"/>
              <a:gd name="connsiteX0" fmla="*/ 0 w 3733181"/>
              <a:gd name="connsiteY0" fmla="*/ 925551 h 2798523"/>
              <a:gd name="connsiteX1" fmla="*/ 2609387 w 3733181"/>
              <a:gd name="connsiteY1" fmla="*/ 0 h 2798523"/>
              <a:gd name="connsiteX2" fmla="*/ 3733181 w 3733181"/>
              <a:gd name="connsiteY2" fmla="*/ 1739139 h 2798523"/>
              <a:gd name="connsiteX3" fmla="*/ 887575 w 3733181"/>
              <a:gd name="connsiteY3" fmla="*/ 2798523 h 2798523"/>
              <a:gd name="connsiteX4" fmla="*/ 0 w 3733181"/>
              <a:gd name="connsiteY4" fmla="*/ 925551 h 2798523"/>
              <a:gd name="connsiteX0" fmla="*/ 0 w 3733181"/>
              <a:gd name="connsiteY0" fmla="*/ 952545 h 2825517"/>
              <a:gd name="connsiteX1" fmla="*/ 2609387 w 3733181"/>
              <a:gd name="connsiteY1" fmla="*/ 0 h 2825517"/>
              <a:gd name="connsiteX2" fmla="*/ 3733181 w 3733181"/>
              <a:gd name="connsiteY2" fmla="*/ 1766133 h 2825517"/>
              <a:gd name="connsiteX3" fmla="*/ 887575 w 3733181"/>
              <a:gd name="connsiteY3" fmla="*/ 2825517 h 2825517"/>
              <a:gd name="connsiteX4" fmla="*/ 0 w 3733181"/>
              <a:gd name="connsiteY4" fmla="*/ 952545 h 2825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3181" h="2825517">
                <a:moveTo>
                  <a:pt x="0" y="952545"/>
                </a:moveTo>
                <a:lnTo>
                  <a:pt x="2609387" y="0"/>
                </a:lnTo>
                <a:lnTo>
                  <a:pt x="3733181" y="1766133"/>
                </a:lnTo>
                <a:lnTo>
                  <a:pt x="887575" y="2825517"/>
                </a:lnTo>
                <a:lnTo>
                  <a:pt x="0" y="95254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תמונה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84085">
            <a:off x="3540496" y="2820825"/>
            <a:ext cx="1951835" cy="1315844"/>
          </a:xfrm>
          <a:prstGeom prst="rect">
            <a:avLst/>
          </a:prstGeom>
        </p:spPr>
      </p:pic>
      <p:sp>
        <p:nvSpPr>
          <p:cNvPr id="13" name="מלבן 12"/>
          <p:cNvSpPr/>
          <p:nvPr/>
        </p:nvSpPr>
        <p:spPr>
          <a:xfrm>
            <a:off x="775709" y="1479462"/>
            <a:ext cx="10385269" cy="4339650"/>
          </a:xfrm>
          <a:prstGeom prst="rect">
            <a:avLst/>
          </a:prstGeom>
        </p:spPr>
        <p:txBody>
          <a:bodyPr wrap="square">
            <a:spAutoFit/>
          </a:bodyPr>
          <a:lstStyle/>
          <a:p>
            <a:pPr algn="r">
              <a:lnSpc>
                <a:spcPct val="150000"/>
              </a:lnSpc>
            </a:pPr>
            <a:r>
              <a:rPr lang="he-IL" sz="2400" b="1" dirty="0">
                <a:solidFill>
                  <a:srgbClr val="FFFF00"/>
                </a:solidFill>
              </a:rPr>
              <a:t>צעד קטן </a:t>
            </a:r>
            <a:r>
              <a:rPr lang="he-IL" sz="2400" b="1" dirty="0" smtClean="0">
                <a:solidFill>
                  <a:srgbClr val="FFFF00"/>
                </a:solidFill>
              </a:rPr>
              <a:t>למורה, </a:t>
            </a:r>
          </a:p>
          <a:p>
            <a:pPr algn="r">
              <a:lnSpc>
                <a:spcPct val="150000"/>
              </a:lnSpc>
            </a:pPr>
            <a:r>
              <a:rPr lang="he-IL" sz="4000" b="1" dirty="0" smtClean="0">
                <a:solidFill>
                  <a:srgbClr val="FFFF00"/>
                </a:solidFill>
              </a:rPr>
              <a:t>צעד </a:t>
            </a:r>
            <a:r>
              <a:rPr lang="he-IL" sz="4000" b="1" dirty="0">
                <a:solidFill>
                  <a:srgbClr val="FFFF00"/>
                </a:solidFill>
              </a:rPr>
              <a:t>גדול </a:t>
            </a:r>
            <a:r>
              <a:rPr lang="he-IL" sz="4000" b="1" dirty="0" smtClean="0">
                <a:solidFill>
                  <a:srgbClr val="FFFF00"/>
                </a:solidFill>
              </a:rPr>
              <a:t>לתלמיד. </a:t>
            </a:r>
          </a:p>
          <a:p>
            <a:pPr algn="r">
              <a:lnSpc>
                <a:spcPct val="150000"/>
              </a:lnSpc>
            </a:pPr>
            <a:r>
              <a:rPr lang="he-IL" sz="2400" b="1" dirty="0" smtClean="0">
                <a:solidFill>
                  <a:schemeClr val="bg1"/>
                </a:solidFill>
              </a:rPr>
              <a:t>כיצד </a:t>
            </a:r>
            <a:r>
              <a:rPr lang="he-IL" sz="2400" b="1" dirty="0">
                <a:solidFill>
                  <a:schemeClr val="bg1"/>
                </a:solidFill>
              </a:rPr>
              <a:t>שינויים קטנים </a:t>
            </a:r>
            <a:endParaRPr lang="he-IL" sz="2400" b="1" dirty="0" smtClean="0">
              <a:solidFill>
                <a:schemeClr val="bg1"/>
              </a:solidFill>
            </a:endParaRPr>
          </a:p>
          <a:p>
            <a:pPr algn="r">
              <a:lnSpc>
                <a:spcPct val="150000"/>
              </a:lnSpc>
            </a:pPr>
            <a:r>
              <a:rPr lang="he-IL" sz="2400" b="1" dirty="0" smtClean="0">
                <a:solidFill>
                  <a:schemeClr val="bg1"/>
                </a:solidFill>
              </a:rPr>
              <a:t>במבנה </a:t>
            </a:r>
            <a:r>
              <a:rPr lang="he-IL" sz="2400" b="1" dirty="0">
                <a:solidFill>
                  <a:schemeClr val="bg1"/>
                </a:solidFill>
              </a:rPr>
              <a:t>הפיזי של </a:t>
            </a:r>
            <a:r>
              <a:rPr lang="he-IL" sz="2400" b="1" dirty="0" smtClean="0">
                <a:solidFill>
                  <a:schemeClr val="bg1"/>
                </a:solidFill>
              </a:rPr>
              <a:t>הכתה</a:t>
            </a:r>
          </a:p>
          <a:p>
            <a:pPr algn="r">
              <a:lnSpc>
                <a:spcPct val="150000"/>
              </a:lnSpc>
            </a:pPr>
            <a:r>
              <a:rPr lang="he-IL" sz="2400" b="1" dirty="0" smtClean="0">
                <a:solidFill>
                  <a:schemeClr val="bg1"/>
                </a:solidFill>
              </a:rPr>
              <a:t>ובהוראות </a:t>
            </a:r>
            <a:r>
              <a:rPr lang="he-IL" sz="2400" b="1" dirty="0">
                <a:solidFill>
                  <a:schemeClr val="bg1"/>
                </a:solidFill>
              </a:rPr>
              <a:t>פדגוגיות </a:t>
            </a:r>
            <a:endParaRPr lang="he-IL" sz="2400" b="1" dirty="0" smtClean="0">
              <a:solidFill>
                <a:schemeClr val="bg1"/>
              </a:solidFill>
            </a:endParaRPr>
          </a:p>
          <a:p>
            <a:pPr algn="r">
              <a:lnSpc>
                <a:spcPct val="150000"/>
              </a:lnSpc>
            </a:pPr>
            <a:r>
              <a:rPr lang="he-IL" sz="2400" b="1" dirty="0" smtClean="0">
                <a:solidFill>
                  <a:schemeClr val="bg1"/>
                </a:solidFill>
              </a:rPr>
              <a:t>הופכים </a:t>
            </a:r>
            <a:r>
              <a:rPr lang="he-IL" sz="2400" b="1" dirty="0">
                <a:solidFill>
                  <a:schemeClr val="bg1"/>
                </a:solidFill>
              </a:rPr>
              <a:t>את </a:t>
            </a:r>
            <a:r>
              <a:rPr lang="he-IL" sz="2400" b="1" dirty="0" smtClean="0">
                <a:solidFill>
                  <a:schemeClr val="bg1"/>
                </a:solidFill>
              </a:rPr>
              <a:t>הכתה והלמידה  </a:t>
            </a:r>
          </a:p>
          <a:p>
            <a:pPr algn="r">
              <a:lnSpc>
                <a:spcPct val="150000"/>
              </a:lnSpc>
            </a:pPr>
            <a:r>
              <a:rPr lang="he-IL" sz="2400" b="1" dirty="0" smtClean="0">
                <a:solidFill>
                  <a:schemeClr val="bg1"/>
                </a:solidFill>
              </a:rPr>
              <a:t>לכיתת סטרטאפ היברידית.</a:t>
            </a:r>
            <a:endParaRPr lang="he-IL" sz="2400" b="1" dirty="0">
              <a:solidFill>
                <a:schemeClr val="bg1"/>
              </a:solidFill>
            </a:endParaRPr>
          </a:p>
        </p:txBody>
      </p:sp>
    </p:spTree>
    <p:extLst>
      <p:ext uri="{BB962C8B-B14F-4D97-AF65-F5344CB8AC3E}">
        <p14:creationId xmlns:p14="http://schemas.microsoft.com/office/powerpoint/2010/main" val="25308794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0437461" y="1138187"/>
            <a:ext cx="687739" cy="8061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622" y="1413094"/>
            <a:ext cx="582528" cy="392715"/>
          </a:xfrm>
          <a:prstGeom prst="rect">
            <a:avLst/>
          </a:prstGeom>
        </p:spPr>
      </p:pic>
      <p:pic>
        <p:nvPicPr>
          <p:cNvPr id="8" name="תמונה 7"/>
          <p:cNvPicPr>
            <a:picLocks noChangeAspect="1"/>
          </p:cNvPicPr>
          <p:nvPr/>
        </p:nvPicPr>
        <p:blipFill>
          <a:blip r:embed="rId4"/>
          <a:stretch>
            <a:fillRect/>
          </a:stretch>
        </p:blipFill>
        <p:spPr>
          <a:xfrm>
            <a:off x="572854" y="605480"/>
            <a:ext cx="1136583" cy="1111548"/>
          </a:xfrm>
          <a:prstGeom prst="rect">
            <a:avLst/>
          </a:prstGeom>
        </p:spPr>
      </p:pic>
      <p:pic>
        <p:nvPicPr>
          <p:cNvPr id="9" name="תמונה 8"/>
          <p:cNvPicPr>
            <a:picLocks noChangeAspect="1"/>
          </p:cNvPicPr>
          <p:nvPr/>
        </p:nvPicPr>
        <p:blipFill>
          <a:blip r:embed="rId5"/>
          <a:stretch>
            <a:fillRect/>
          </a:stretch>
        </p:blipFill>
        <p:spPr>
          <a:xfrm>
            <a:off x="-1" y="2388948"/>
            <a:ext cx="4284655" cy="4284655"/>
          </a:xfrm>
          <a:prstGeom prst="rect">
            <a:avLst/>
          </a:prstGeom>
        </p:spPr>
      </p:pic>
      <p:sp>
        <p:nvSpPr>
          <p:cNvPr id="10" name="TextBox 9"/>
          <p:cNvSpPr txBox="1"/>
          <p:nvPr/>
        </p:nvSpPr>
        <p:spPr>
          <a:xfrm>
            <a:off x="3946485" y="2814332"/>
            <a:ext cx="3580897" cy="2062103"/>
          </a:xfrm>
          <a:prstGeom prst="rect">
            <a:avLst/>
          </a:prstGeom>
          <a:noFill/>
        </p:spPr>
        <p:txBody>
          <a:bodyPr wrap="square" rtlCol="1">
            <a:spAutoFit/>
          </a:bodyPr>
          <a:lstStyle/>
          <a:p>
            <a:pPr algn="ctr"/>
            <a:r>
              <a:rPr lang="he-IL" sz="3200" b="1" dirty="0" smtClean="0"/>
              <a:t>היכן הכפתורים בחולצות נשים ובגברים?</a:t>
            </a:r>
          </a:p>
          <a:p>
            <a:pPr algn="ctr"/>
            <a:r>
              <a:rPr lang="he-IL" sz="3200" b="1" dirty="0" smtClean="0"/>
              <a:t>למה? </a:t>
            </a:r>
            <a:endParaRPr lang="he-IL" sz="3200" b="1" dirty="0"/>
          </a:p>
        </p:txBody>
      </p:sp>
      <p:sp>
        <p:nvSpPr>
          <p:cNvPr id="11" name="TextBox 10"/>
          <p:cNvSpPr txBox="1"/>
          <p:nvPr/>
        </p:nvSpPr>
        <p:spPr>
          <a:xfrm>
            <a:off x="683698" y="638034"/>
            <a:ext cx="8848569" cy="523220"/>
          </a:xfrm>
          <a:prstGeom prst="rect">
            <a:avLst/>
          </a:prstGeom>
          <a:noFill/>
        </p:spPr>
        <p:txBody>
          <a:bodyPr wrap="square" rtlCol="1">
            <a:spAutoFit/>
          </a:bodyPr>
          <a:lstStyle/>
          <a:p>
            <a:pPr algn="r"/>
            <a:r>
              <a:rPr lang="he-IL" sz="2800" b="1" dirty="0" smtClean="0">
                <a:solidFill>
                  <a:schemeClr val="bg1"/>
                </a:solidFill>
              </a:rPr>
              <a:t>לחשוב בתוך הקופסה - </a:t>
            </a:r>
            <a:r>
              <a:rPr lang="he-IL" b="1" dirty="0" smtClean="0">
                <a:solidFill>
                  <a:schemeClr val="bg1"/>
                </a:solidFill>
              </a:rPr>
              <a:t>יציאה </a:t>
            </a:r>
            <a:r>
              <a:rPr lang="he-IL" b="1" dirty="0">
                <a:solidFill>
                  <a:schemeClr val="bg1"/>
                </a:solidFill>
              </a:rPr>
              <a:t>מקיבעונות חשיבה</a:t>
            </a:r>
          </a:p>
        </p:txBody>
      </p:sp>
      <p:pic>
        <p:nvPicPr>
          <p:cNvPr id="3" name="תמונה 2"/>
          <p:cNvPicPr>
            <a:picLocks noChangeAspect="1"/>
          </p:cNvPicPr>
          <p:nvPr/>
        </p:nvPicPr>
        <p:blipFill>
          <a:blip r:embed="rId6"/>
          <a:stretch>
            <a:fillRect/>
          </a:stretch>
        </p:blipFill>
        <p:spPr>
          <a:xfrm>
            <a:off x="7572032" y="2255846"/>
            <a:ext cx="4097934" cy="5421882"/>
          </a:xfrm>
          <a:prstGeom prst="rect">
            <a:avLst/>
          </a:prstGeom>
        </p:spPr>
      </p:pic>
    </p:spTree>
    <p:extLst>
      <p:ext uri="{BB962C8B-B14F-4D97-AF65-F5344CB8AC3E}">
        <p14:creationId xmlns:p14="http://schemas.microsoft.com/office/powerpoint/2010/main" val="33763984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0437461" y="1138187"/>
            <a:ext cx="687739" cy="8061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622" y="1413094"/>
            <a:ext cx="582528" cy="392715"/>
          </a:xfrm>
          <a:prstGeom prst="rect">
            <a:avLst/>
          </a:prstGeom>
        </p:spPr>
      </p:pic>
      <p:pic>
        <p:nvPicPr>
          <p:cNvPr id="8" name="תמונה 7"/>
          <p:cNvPicPr>
            <a:picLocks noChangeAspect="1"/>
          </p:cNvPicPr>
          <p:nvPr/>
        </p:nvPicPr>
        <p:blipFill>
          <a:blip r:embed="rId4"/>
          <a:stretch>
            <a:fillRect/>
          </a:stretch>
        </p:blipFill>
        <p:spPr>
          <a:xfrm>
            <a:off x="572854" y="605480"/>
            <a:ext cx="1136583" cy="1111548"/>
          </a:xfrm>
          <a:prstGeom prst="rect">
            <a:avLst/>
          </a:prstGeom>
        </p:spPr>
      </p:pic>
      <p:pic>
        <p:nvPicPr>
          <p:cNvPr id="3" name="תמונה 2"/>
          <p:cNvPicPr>
            <a:picLocks noChangeAspect="1"/>
          </p:cNvPicPr>
          <p:nvPr/>
        </p:nvPicPr>
        <p:blipFill>
          <a:blip r:embed="rId5"/>
          <a:stretch>
            <a:fillRect/>
          </a:stretch>
        </p:blipFill>
        <p:spPr>
          <a:xfrm>
            <a:off x="522364" y="3289609"/>
            <a:ext cx="4055821" cy="2676408"/>
          </a:xfrm>
          <a:prstGeom prst="rect">
            <a:avLst/>
          </a:prstGeom>
        </p:spPr>
      </p:pic>
      <p:sp>
        <p:nvSpPr>
          <p:cNvPr id="9" name="TextBox 8"/>
          <p:cNvSpPr txBox="1"/>
          <p:nvPr/>
        </p:nvSpPr>
        <p:spPr>
          <a:xfrm>
            <a:off x="3021980" y="2566787"/>
            <a:ext cx="6595947" cy="461665"/>
          </a:xfrm>
          <a:prstGeom prst="rect">
            <a:avLst/>
          </a:prstGeom>
          <a:noFill/>
        </p:spPr>
        <p:txBody>
          <a:bodyPr wrap="square" rtlCol="1">
            <a:spAutoFit/>
          </a:bodyPr>
          <a:lstStyle/>
          <a:p>
            <a:pPr algn="ctr"/>
            <a:r>
              <a:rPr lang="he-IL" sz="2400" b="1" dirty="0" smtClean="0"/>
              <a:t>מבנה כתת בית ספר? </a:t>
            </a:r>
            <a:endParaRPr lang="he-IL" sz="2400" b="1" dirty="0"/>
          </a:p>
        </p:txBody>
      </p:sp>
      <p:pic>
        <p:nvPicPr>
          <p:cNvPr id="4" name="תמונה 3"/>
          <p:cNvPicPr>
            <a:picLocks noChangeAspect="1"/>
          </p:cNvPicPr>
          <p:nvPr/>
        </p:nvPicPr>
        <p:blipFill rotWithShape="1">
          <a:blip r:embed="rId6"/>
          <a:srcRect t="45544"/>
          <a:stretch/>
        </p:blipFill>
        <p:spPr>
          <a:xfrm>
            <a:off x="5102097" y="3289609"/>
            <a:ext cx="2764586" cy="2676408"/>
          </a:xfrm>
          <a:prstGeom prst="rect">
            <a:avLst/>
          </a:prstGeom>
        </p:spPr>
      </p:pic>
      <p:pic>
        <p:nvPicPr>
          <p:cNvPr id="10" name="תמונה 9"/>
          <p:cNvPicPr>
            <a:picLocks noChangeAspect="1"/>
          </p:cNvPicPr>
          <p:nvPr/>
        </p:nvPicPr>
        <p:blipFill rotWithShape="1">
          <a:blip r:embed="rId7"/>
          <a:srcRect r="15075"/>
          <a:stretch/>
        </p:blipFill>
        <p:spPr>
          <a:xfrm>
            <a:off x="8390596" y="3245005"/>
            <a:ext cx="3491028" cy="2676408"/>
          </a:xfrm>
          <a:prstGeom prst="rect">
            <a:avLst/>
          </a:prstGeom>
        </p:spPr>
      </p:pic>
      <p:sp>
        <p:nvSpPr>
          <p:cNvPr id="11" name="TextBox 10"/>
          <p:cNvSpPr txBox="1"/>
          <p:nvPr/>
        </p:nvSpPr>
        <p:spPr>
          <a:xfrm>
            <a:off x="677812" y="605480"/>
            <a:ext cx="8848569" cy="523220"/>
          </a:xfrm>
          <a:prstGeom prst="rect">
            <a:avLst/>
          </a:prstGeom>
          <a:noFill/>
        </p:spPr>
        <p:txBody>
          <a:bodyPr wrap="square" rtlCol="1">
            <a:spAutoFit/>
          </a:bodyPr>
          <a:lstStyle/>
          <a:p>
            <a:pPr algn="r"/>
            <a:r>
              <a:rPr lang="he-IL" sz="2800" b="1" dirty="0" smtClean="0">
                <a:solidFill>
                  <a:schemeClr val="bg1"/>
                </a:solidFill>
              </a:rPr>
              <a:t>לחשוב בתוך הקופסה - </a:t>
            </a:r>
            <a:r>
              <a:rPr lang="he-IL" b="1" dirty="0" smtClean="0">
                <a:solidFill>
                  <a:schemeClr val="bg1"/>
                </a:solidFill>
              </a:rPr>
              <a:t>יציאה </a:t>
            </a:r>
            <a:r>
              <a:rPr lang="he-IL" b="1" dirty="0">
                <a:solidFill>
                  <a:schemeClr val="bg1"/>
                </a:solidFill>
              </a:rPr>
              <a:t>מקיבעונות חשיבה</a:t>
            </a:r>
          </a:p>
        </p:txBody>
      </p:sp>
    </p:spTree>
    <p:extLst>
      <p:ext uri="{BB962C8B-B14F-4D97-AF65-F5344CB8AC3E}">
        <p14:creationId xmlns:p14="http://schemas.microsoft.com/office/powerpoint/2010/main" val="20133265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תמונה 9"/>
          <p:cNvPicPr>
            <a:picLocks noChangeAspect="1"/>
          </p:cNvPicPr>
          <p:nvPr/>
        </p:nvPicPr>
        <p:blipFill rotWithShape="1">
          <a:blip r:embed="rId3"/>
          <a:srcRect l="25763" r="26420"/>
          <a:stretch/>
        </p:blipFill>
        <p:spPr>
          <a:xfrm>
            <a:off x="7195090" y="2660843"/>
            <a:ext cx="1951464" cy="4081049"/>
          </a:xfrm>
          <a:prstGeom prst="rect">
            <a:avLst/>
          </a:prstGeom>
        </p:spPr>
      </p:pic>
      <p:sp>
        <p:nvSpPr>
          <p:cNvPr id="6" name="מלבן 5"/>
          <p:cNvSpPr/>
          <p:nvPr/>
        </p:nvSpPr>
        <p:spPr>
          <a:xfrm>
            <a:off x="10437461" y="1138187"/>
            <a:ext cx="687739" cy="8061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8622" y="1413094"/>
            <a:ext cx="582528" cy="392715"/>
          </a:xfrm>
          <a:prstGeom prst="rect">
            <a:avLst/>
          </a:prstGeom>
        </p:spPr>
      </p:pic>
      <p:pic>
        <p:nvPicPr>
          <p:cNvPr id="8" name="תמונה 7"/>
          <p:cNvPicPr>
            <a:picLocks noChangeAspect="1"/>
          </p:cNvPicPr>
          <p:nvPr/>
        </p:nvPicPr>
        <p:blipFill>
          <a:blip r:embed="rId5"/>
          <a:stretch>
            <a:fillRect/>
          </a:stretch>
        </p:blipFill>
        <p:spPr>
          <a:xfrm>
            <a:off x="572854" y="605480"/>
            <a:ext cx="1136583" cy="1111548"/>
          </a:xfrm>
          <a:prstGeom prst="rect">
            <a:avLst/>
          </a:prstGeom>
        </p:spPr>
      </p:pic>
      <p:sp>
        <p:nvSpPr>
          <p:cNvPr id="3" name="מלבן 2"/>
          <p:cNvSpPr/>
          <p:nvPr/>
        </p:nvSpPr>
        <p:spPr>
          <a:xfrm>
            <a:off x="2074822" y="1717028"/>
            <a:ext cx="6096000" cy="646331"/>
          </a:xfrm>
          <a:prstGeom prst="rect">
            <a:avLst/>
          </a:prstGeom>
        </p:spPr>
        <p:txBody>
          <a:bodyPr>
            <a:spAutoFit/>
          </a:bodyPr>
          <a:lstStyle/>
          <a:p>
            <a:pPr algn="r"/>
            <a:r>
              <a:rPr lang="he-IL" b="1" dirty="0" smtClean="0">
                <a:solidFill>
                  <a:srgbClr val="FFFF00"/>
                </a:solidFill>
                <a:latin typeface="inherit"/>
              </a:rPr>
              <a:t>למה תא ההקפאה למטה? </a:t>
            </a:r>
            <a:r>
              <a:rPr lang="he-IL" sz="1600" b="1" dirty="0" smtClean="0">
                <a:solidFill>
                  <a:schemeClr val="bg1"/>
                </a:solidFill>
                <a:latin typeface="inherit"/>
              </a:rPr>
              <a:t>המצאת </a:t>
            </a:r>
            <a:r>
              <a:rPr lang="he-IL" sz="1600" b="1" dirty="0">
                <a:solidFill>
                  <a:schemeClr val="bg1"/>
                </a:solidFill>
                <a:latin typeface="inherit"/>
              </a:rPr>
              <a:t>המקרר הביתי </a:t>
            </a:r>
            <a:r>
              <a:rPr lang="he-IL" sz="1600" b="1" dirty="0" smtClean="0">
                <a:solidFill>
                  <a:schemeClr val="bg1"/>
                </a:solidFill>
                <a:latin typeface="inherit"/>
              </a:rPr>
              <a:t>ב- 1913</a:t>
            </a:r>
            <a:endParaRPr lang="he-IL" sz="1600" b="1" dirty="0">
              <a:solidFill>
                <a:schemeClr val="bg1"/>
              </a:solidFill>
              <a:latin typeface="inherit"/>
            </a:endParaRPr>
          </a:p>
          <a:p>
            <a:pPr algn="ctr"/>
            <a:r>
              <a:rPr lang="he-IL" dirty="0">
                <a:latin typeface="Arial" panose="020B0604020202020204" pitchFamily="34" charset="0"/>
              </a:rPr>
              <a:t> </a:t>
            </a:r>
          </a:p>
        </p:txBody>
      </p:sp>
      <p:pic>
        <p:nvPicPr>
          <p:cNvPr id="4" name="תמונה 3"/>
          <p:cNvPicPr>
            <a:picLocks noChangeAspect="1"/>
          </p:cNvPicPr>
          <p:nvPr/>
        </p:nvPicPr>
        <p:blipFill>
          <a:blip r:embed="rId6"/>
          <a:stretch>
            <a:fillRect/>
          </a:stretch>
        </p:blipFill>
        <p:spPr>
          <a:xfrm>
            <a:off x="572854" y="2797047"/>
            <a:ext cx="3390552" cy="3554038"/>
          </a:xfrm>
          <a:prstGeom prst="rect">
            <a:avLst/>
          </a:prstGeom>
        </p:spPr>
      </p:pic>
      <p:pic>
        <p:nvPicPr>
          <p:cNvPr id="2050" name="Picture 2" descr="http://www.nostal.co.il/upload/%D7%91%D7%9C%D7%95%D7%A7%20%D7%A7%D7%A8%D7%9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1707" y="2797047"/>
            <a:ext cx="2532340" cy="1904321"/>
          </a:xfrm>
          <a:prstGeom prst="rect">
            <a:avLst/>
          </a:prstGeom>
          <a:noFill/>
          <a:extLst>
            <a:ext uri="{909E8E84-426E-40DD-AFC4-6F175D3DCCD1}">
              <a14:hiddenFill xmlns:a14="http://schemas.microsoft.com/office/drawing/2010/main">
                <a:solidFill>
                  <a:srgbClr val="FFFFFF"/>
                </a:solidFill>
              </a14:hiddenFill>
            </a:ext>
          </a:extLst>
        </p:spPr>
      </p:pic>
      <p:pic>
        <p:nvPicPr>
          <p:cNvPr id="9" name="תמונה 8"/>
          <p:cNvPicPr>
            <a:picLocks noChangeAspect="1"/>
          </p:cNvPicPr>
          <p:nvPr/>
        </p:nvPicPr>
        <p:blipFill>
          <a:blip r:embed="rId8"/>
          <a:stretch>
            <a:fillRect/>
          </a:stretch>
        </p:blipFill>
        <p:spPr>
          <a:xfrm>
            <a:off x="4274323" y="4816398"/>
            <a:ext cx="2609850" cy="1752600"/>
          </a:xfrm>
          <a:prstGeom prst="rect">
            <a:avLst/>
          </a:prstGeom>
        </p:spPr>
      </p:pic>
      <p:pic>
        <p:nvPicPr>
          <p:cNvPr id="14" name="תמונה 13"/>
          <p:cNvPicPr>
            <a:picLocks noChangeAspect="1"/>
          </p:cNvPicPr>
          <p:nvPr/>
        </p:nvPicPr>
        <p:blipFill rotWithShape="1">
          <a:blip r:embed="rId9"/>
          <a:srcRect l="22211" r="16361"/>
          <a:stretch/>
        </p:blipFill>
        <p:spPr>
          <a:xfrm>
            <a:off x="9189377" y="2620443"/>
            <a:ext cx="2496167" cy="4063585"/>
          </a:xfrm>
          <a:prstGeom prst="rect">
            <a:avLst/>
          </a:prstGeom>
        </p:spPr>
      </p:pic>
      <p:sp>
        <p:nvSpPr>
          <p:cNvPr id="12" name="TextBox 11"/>
          <p:cNvSpPr txBox="1"/>
          <p:nvPr/>
        </p:nvSpPr>
        <p:spPr>
          <a:xfrm>
            <a:off x="572854" y="600133"/>
            <a:ext cx="8848569" cy="523220"/>
          </a:xfrm>
          <a:prstGeom prst="rect">
            <a:avLst/>
          </a:prstGeom>
          <a:noFill/>
        </p:spPr>
        <p:txBody>
          <a:bodyPr wrap="square" rtlCol="1">
            <a:spAutoFit/>
          </a:bodyPr>
          <a:lstStyle/>
          <a:p>
            <a:pPr algn="r"/>
            <a:r>
              <a:rPr lang="he-IL" sz="2800" b="1" dirty="0" smtClean="0">
                <a:solidFill>
                  <a:schemeClr val="bg1"/>
                </a:solidFill>
              </a:rPr>
              <a:t>לחשוב בתוך הקופסה - </a:t>
            </a:r>
            <a:r>
              <a:rPr lang="he-IL" b="1" dirty="0" smtClean="0">
                <a:solidFill>
                  <a:schemeClr val="bg1"/>
                </a:solidFill>
              </a:rPr>
              <a:t>יציאה </a:t>
            </a:r>
            <a:r>
              <a:rPr lang="he-IL" b="1" dirty="0">
                <a:solidFill>
                  <a:schemeClr val="bg1"/>
                </a:solidFill>
              </a:rPr>
              <a:t>מקיבעונות חשיבה</a:t>
            </a:r>
          </a:p>
        </p:txBody>
      </p:sp>
    </p:spTree>
    <p:extLst>
      <p:ext uri="{BB962C8B-B14F-4D97-AF65-F5344CB8AC3E}">
        <p14:creationId xmlns:p14="http://schemas.microsoft.com/office/powerpoint/2010/main" val="38926007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5500" y="566451"/>
            <a:ext cx="8848569" cy="1200329"/>
          </a:xfrm>
          <a:prstGeom prst="rect">
            <a:avLst/>
          </a:prstGeom>
          <a:noFill/>
        </p:spPr>
        <p:txBody>
          <a:bodyPr wrap="square" rtlCol="1">
            <a:spAutoFit/>
          </a:bodyPr>
          <a:lstStyle/>
          <a:p>
            <a:pPr algn="r"/>
            <a:r>
              <a:rPr lang="he-IL" sz="4800" b="1" dirty="0" smtClean="0">
                <a:solidFill>
                  <a:schemeClr val="bg1"/>
                </a:solidFill>
              </a:rPr>
              <a:t>לחשוב בתוך הקופסה</a:t>
            </a:r>
          </a:p>
          <a:p>
            <a:pPr algn="r"/>
            <a:r>
              <a:rPr lang="he-IL" sz="2400" b="1" dirty="0" smtClean="0">
                <a:solidFill>
                  <a:schemeClr val="bg1"/>
                </a:solidFill>
              </a:rPr>
              <a:t>יציאה </a:t>
            </a:r>
            <a:r>
              <a:rPr lang="he-IL" sz="2400" b="1" dirty="0">
                <a:solidFill>
                  <a:schemeClr val="bg1"/>
                </a:solidFill>
              </a:rPr>
              <a:t>מקיבעונות חשיבה</a:t>
            </a:r>
          </a:p>
        </p:txBody>
      </p:sp>
      <p:sp>
        <p:nvSpPr>
          <p:cNvPr id="6" name="מלבן 5"/>
          <p:cNvSpPr/>
          <p:nvPr/>
        </p:nvSpPr>
        <p:spPr>
          <a:xfrm>
            <a:off x="10437461" y="1138187"/>
            <a:ext cx="687739" cy="8061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622" y="1413094"/>
            <a:ext cx="582528" cy="392715"/>
          </a:xfrm>
          <a:prstGeom prst="rect">
            <a:avLst/>
          </a:prstGeom>
        </p:spPr>
      </p:pic>
      <p:pic>
        <p:nvPicPr>
          <p:cNvPr id="8" name="תמונה 7"/>
          <p:cNvPicPr>
            <a:picLocks noChangeAspect="1"/>
          </p:cNvPicPr>
          <p:nvPr/>
        </p:nvPicPr>
        <p:blipFill>
          <a:blip r:embed="rId4"/>
          <a:stretch>
            <a:fillRect/>
          </a:stretch>
        </p:blipFill>
        <p:spPr>
          <a:xfrm>
            <a:off x="572854" y="605480"/>
            <a:ext cx="1136583" cy="1111548"/>
          </a:xfrm>
          <a:prstGeom prst="rect">
            <a:avLst/>
          </a:prstGeom>
        </p:spPr>
      </p:pic>
      <p:sp>
        <p:nvSpPr>
          <p:cNvPr id="3" name="מלבן 2"/>
          <p:cNvSpPr/>
          <p:nvPr/>
        </p:nvSpPr>
        <p:spPr>
          <a:xfrm>
            <a:off x="719254" y="2916264"/>
            <a:ext cx="10716321" cy="1354217"/>
          </a:xfrm>
          <a:prstGeom prst="rect">
            <a:avLst/>
          </a:prstGeom>
        </p:spPr>
        <p:txBody>
          <a:bodyPr wrap="square">
            <a:spAutoFit/>
          </a:bodyPr>
          <a:lstStyle/>
          <a:p>
            <a:pPr algn="r"/>
            <a:r>
              <a:rPr lang="he-IL" sz="2800" b="1" dirty="0" smtClean="0"/>
              <a:t>רוב </a:t>
            </a:r>
            <a:r>
              <a:rPr lang="he-IL" sz="2800" b="1" dirty="0"/>
              <a:t>האנשים חושבים </a:t>
            </a:r>
            <a:r>
              <a:rPr lang="he-IL" sz="2800" b="1" dirty="0" smtClean="0"/>
              <a:t>שחדשנות / יצירתיות היא:</a:t>
            </a:r>
          </a:p>
          <a:p>
            <a:pPr algn="r"/>
            <a:r>
              <a:rPr lang="he-IL" sz="2800" b="1" dirty="0" smtClean="0"/>
              <a:t>שצריך </a:t>
            </a:r>
            <a:r>
              <a:rPr lang="he-IL" sz="2800" b="1" dirty="0"/>
              <a:t>לצאת אל מחוץ לתחום המצוי </a:t>
            </a:r>
            <a:r>
              <a:rPr lang="he-IL" sz="4000" b="1" dirty="0"/>
              <a:t>ולחשוב</a:t>
            </a:r>
            <a:r>
              <a:rPr lang="he-IL" sz="2800" b="1" dirty="0"/>
              <a:t> </a:t>
            </a:r>
            <a:r>
              <a:rPr lang="he-IL" sz="4800" b="1" dirty="0"/>
              <a:t>מחוץ </a:t>
            </a:r>
            <a:r>
              <a:rPr lang="he-IL" sz="5400" b="1" dirty="0" smtClean="0"/>
              <a:t>לקופסה</a:t>
            </a:r>
            <a:endParaRPr lang="he-IL" sz="5400" b="1" dirty="0"/>
          </a:p>
        </p:txBody>
      </p:sp>
      <p:sp>
        <p:nvSpPr>
          <p:cNvPr id="4" name="מלבן 3"/>
          <p:cNvSpPr/>
          <p:nvPr/>
        </p:nvSpPr>
        <p:spPr>
          <a:xfrm>
            <a:off x="-156117" y="5123127"/>
            <a:ext cx="12228962" cy="1077218"/>
          </a:xfrm>
          <a:prstGeom prst="rect">
            <a:avLst/>
          </a:prstGeom>
        </p:spPr>
        <p:txBody>
          <a:bodyPr wrap="square">
            <a:spAutoFit/>
          </a:bodyPr>
          <a:lstStyle/>
          <a:p>
            <a:pPr algn="r"/>
            <a:r>
              <a:rPr lang="he-IL" sz="3200" b="1" dirty="0"/>
              <a:t>הביטוי </a:t>
            </a:r>
            <a:r>
              <a:rPr lang="he-IL" sz="3200" b="1" dirty="0">
                <a:solidFill>
                  <a:schemeClr val="accent1"/>
                </a:solidFill>
              </a:rPr>
              <a:t>לחשוב מחוץ </a:t>
            </a:r>
            <a:r>
              <a:rPr lang="he-IL" sz="3200" b="1" dirty="0" smtClean="0">
                <a:solidFill>
                  <a:schemeClr val="accent1"/>
                </a:solidFill>
              </a:rPr>
              <a:t>לקופסא:</a:t>
            </a:r>
          </a:p>
          <a:p>
            <a:pPr algn="r"/>
            <a:r>
              <a:rPr lang="he-IL" sz="3200" b="1" dirty="0" smtClean="0"/>
              <a:t> </a:t>
            </a:r>
            <a:r>
              <a:rPr lang="he-IL" sz="3200" b="1" dirty="0"/>
              <a:t>הומצא בניסוי פסיכולוגי אי שם בשנות השמונים, שניתנה משימה </a:t>
            </a:r>
            <a:r>
              <a:rPr lang="he-IL" sz="3200" b="1" dirty="0" smtClean="0"/>
              <a:t>לאנשים</a:t>
            </a:r>
            <a:endParaRPr lang="he-IL" sz="3200" b="1" dirty="0"/>
          </a:p>
        </p:txBody>
      </p:sp>
    </p:spTree>
    <p:extLst>
      <p:ext uri="{BB962C8B-B14F-4D97-AF65-F5344CB8AC3E}">
        <p14:creationId xmlns:p14="http://schemas.microsoft.com/office/powerpoint/2010/main" val="39172742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0437461" y="1138187"/>
            <a:ext cx="687739" cy="8061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622" y="1413094"/>
            <a:ext cx="582528" cy="392715"/>
          </a:xfrm>
          <a:prstGeom prst="rect">
            <a:avLst/>
          </a:prstGeom>
        </p:spPr>
      </p:pic>
      <p:pic>
        <p:nvPicPr>
          <p:cNvPr id="8" name="תמונה 7"/>
          <p:cNvPicPr>
            <a:picLocks noChangeAspect="1"/>
          </p:cNvPicPr>
          <p:nvPr/>
        </p:nvPicPr>
        <p:blipFill>
          <a:blip r:embed="rId4"/>
          <a:stretch>
            <a:fillRect/>
          </a:stretch>
        </p:blipFill>
        <p:spPr>
          <a:xfrm>
            <a:off x="572854" y="605480"/>
            <a:ext cx="1136583" cy="1111548"/>
          </a:xfrm>
          <a:prstGeom prst="rect">
            <a:avLst/>
          </a:prstGeom>
        </p:spPr>
      </p:pic>
      <p:sp>
        <p:nvSpPr>
          <p:cNvPr id="4" name="מלבן 3"/>
          <p:cNvSpPr/>
          <p:nvPr/>
        </p:nvSpPr>
        <p:spPr>
          <a:xfrm>
            <a:off x="1371600" y="2591800"/>
            <a:ext cx="10667791" cy="2554545"/>
          </a:xfrm>
          <a:prstGeom prst="rect">
            <a:avLst/>
          </a:prstGeom>
        </p:spPr>
        <p:txBody>
          <a:bodyPr wrap="square">
            <a:spAutoFit/>
          </a:bodyPr>
          <a:lstStyle/>
          <a:p>
            <a:pPr algn="r"/>
            <a:r>
              <a:rPr lang="he-IL" sz="3200" b="1" dirty="0" smtClean="0"/>
              <a:t>הנה הניסוי: </a:t>
            </a:r>
          </a:p>
          <a:p>
            <a:pPr algn="r"/>
            <a:r>
              <a:rPr lang="he-IL" sz="3200" b="1" dirty="0" smtClean="0"/>
              <a:t> </a:t>
            </a:r>
          </a:p>
          <a:p>
            <a:pPr algn="r"/>
            <a:r>
              <a:rPr lang="he-IL" sz="3200" b="1" dirty="0" smtClean="0"/>
              <a:t>חברו את  הנקודות </a:t>
            </a:r>
          </a:p>
          <a:p>
            <a:pPr algn="r"/>
            <a:r>
              <a:rPr lang="he-IL" sz="3200" b="1" dirty="0" smtClean="0"/>
              <a:t>בארבעה </a:t>
            </a:r>
            <a:r>
              <a:rPr lang="he-IL" sz="3200" b="1" dirty="0"/>
              <a:t>קווים ישרים </a:t>
            </a:r>
            <a:endParaRPr lang="he-IL" sz="3200" b="1" dirty="0" smtClean="0"/>
          </a:p>
          <a:p>
            <a:pPr algn="r"/>
            <a:r>
              <a:rPr lang="he-IL" sz="3200" b="1" dirty="0" smtClean="0"/>
              <a:t>מבלי </a:t>
            </a:r>
            <a:r>
              <a:rPr lang="he-IL" sz="3200" b="1" dirty="0"/>
              <a:t>להרים את העט מהנייר</a:t>
            </a:r>
          </a:p>
        </p:txBody>
      </p:sp>
      <p:grpSp>
        <p:nvGrpSpPr>
          <p:cNvPr id="2" name="קבוצה 1"/>
          <p:cNvGrpSpPr/>
          <p:nvPr/>
        </p:nvGrpSpPr>
        <p:grpSpPr>
          <a:xfrm>
            <a:off x="3420636" y="3100038"/>
            <a:ext cx="2952287" cy="2603809"/>
            <a:chOff x="3420636" y="3100038"/>
            <a:chExt cx="2952287" cy="2603809"/>
          </a:xfrm>
        </p:grpSpPr>
        <p:sp>
          <p:nvSpPr>
            <p:cNvPr id="9" name="אליפסה 8"/>
            <p:cNvSpPr/>
            <p:nvPr/>
          </p:nvSpPr>
          <p:spPr>
            <a:xfrm>
              <a:off x="3434575" y="3100038"/>
              <a:ext cx="551986" cy="5687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אליפסה 9"/>
            <p:cNvSpPr/>
            <p:nvPr/>
          </p:nvSpPr>
          <p:spPr>
            <a:xfrm>
              <a:off x="4627756" y="3100038"/>
              <a:ext cx="551986" cy="5687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אליפסה 10"/>
            <p:cNvSpPr/>
            <p:nvPr/>
          </p:nvSpPr>
          <p:spPr>
            <a:xfrm>
              <a:off x="5820937" y="3111189"/>
              <a:ext cx="551986" cy="5687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אליפסה 11"/>
            <p:cNvSpPr/>
            <p:nvPr/>
          </p:nvSpPr>
          <p:spPr>
            <a:xfrm>
              <a:off x="3420636" y="4142677"/>
              <a:ext cx="551986" cy="5687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אליפסה 12"/>
            <p:cNvSpPr/>
            <p:nvPr/>
          </p:nvSpPr>
          <p:spPr>
            <a:xfrm>
              <a:off x="4613817" y="4142677"/>
              <a:ext cx="551986" cy="5687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אליפסה 13"/>
            <p:cNvSpPr/>
            <p:nvPr/>
          </p:nvSpPr>
          <p:spPr>
            <a:xfrm>
              <a:off x="5806998" y="4153828"/>
              <a:ext cx="551986" cy="5687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אליפסה 14"/>
            <p:cNvSpPr/>
            <p:nvPr/>
          </p:nvSpPr>
          <p:spPr>
            <a:xfrm>
              <a:off x="3420636" y="5123984"/>
              <a:ext cx="551986" cy="5687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אליפסה 15"/>
            <p:cNvSpPr/>
            <p:nvPr/>
          </p:nvSpPr>
          <p:spPr>
            <a:xfrm>
              <a:off x="4613817" y="5123984"/>
              <a:ext cx="551986" cy="5687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אליפסה 16"/>
            <p:cNvSpPr/>
            <p:nvPr/>
          </p:nvSpPr>
          <p:spPr>
            <a:xfrm>
              <a:off x="5806998" y="5135135"/>
              <a:ext cx="551986" cy="5687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8" name="TextBox 17"/>
          <p:cNvSpPr txBox="1"/>
          <p:nvPr/>
        </p:nvSpPr>
        <p:spPr>
          <a:xfrm>
            <a:off x="755457" y="638034"/>
            <a:ext cx="8848569" cy="523220"/>
          </a:xfrm>
          <a:prstGeom prst="rect">
            <a:avLst/>
          </a:prstGeom>
          <a:noFill/>
        </p:spPr>
        <p:txBody>
          <a:bodyPr wrap="square" rtlCol="1">
            <a:spAutoFit/>
          </a:bodyPr>
          <a:lstStyle/>
          <a:p>
            <a:pPr algn="r"/>
            <a:r>
              <a:rPr lang="he-IL" sz="2800" b="1" dirty="0" smtClean="0">
                <a:solidFill>
                  <a:schemeClr val="bg1"/>
                </a:solidFill>
              </a:rPr>
              <a:t>לחשוב בתוך הקופסה - </a:t>
            </a:r>
            <a:r>
              <a:rPr lang="he-IL" b="1" dirty="0" smtClean="0">
                <a:solidFill>
                  <a:schemeClr val="bg1"/>
                </a:solidFill>
              </a:rPr>
              <a:t>יציאה </a:t>
            </a:r>
            <a:r>
              <a:rPr lang="he-IL" b="1" dirty="0">
                <a:solidFill>
                  <a:schemeClr val="bg1"/>
                </a:solidFill>
              </a:rPr>
              <a:t>מקיבעונות חשיבה</a:t>
            </a:r>
          </a:p>
        </p:txBody>
      </p:sp>
      <p:sp>
        <p:nvSpPr>
          <p:cNvPr id="19" name="TextBox 18"/>
          <p:cNvSpPr txBox="1"/>
          <p:nvPr/>
        </p:nvSpPr>
        <p:spPr>
          <a:xfrm>
            <a:off x="-176463" y="2191690"/>
            <a:ext cx="2040556" cy="400110"/>
          </a:xfrm>
          <a:prstGeom prst="rect">
            <a:avLst/>
          </a:prstGeom>
          <a:noFill/>
        </p:spPr>
        <p:txBody>
          <a:bodyPr wrap="square" rtlCol="1">
            <a:spAutoFit/>
          </a:bodyPr>
          <a:lstStyle/>
          <a:p>
            <a:pPr algn="r" rtl="1"/>
            <a:r>
              <a:rPr lang="he-IL" sz="2000" b="1" dirty="0" smtClean="0"/>
              <a:t>הפכו דף 2</a:t>
            </a:r>
            <a:endParaRPr lang="he-IL" sz="2000" b="1" dirty="0"/>
          </a:p>
        </p:txBody>
      </p:sp>
    </p:spTree>
    <p:extLst>
      <p:ext uri="{BB962C8B-B14F-4D97-AF65-F5344CB8AC3E}">
        <p14:creationId xmlns:p14="http://schemas.microsoft.com/office/powerpoint/2010/main" val="39818258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יונים - חדר ישיבות">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3704</TotalTime>
  <Words>1481</Words>
  <Application>Microsoft Office PowerPoint</Application>
  <PresentationFormat>מסך רחב</PresentationFormat>
  <Paragraphs>374</Paragraphs>
  <Slides>46</Slides>
  <Notes>46</Notes>
  <HiddenSlides>0</HiddenSlides>
  <MMClips>1</MMClips>
  <ScaleCrop>false</ScaleCrop>
  <HeadingPairs>
    <vt:vector size="6" baseType="variant">
      <vt:variant>
        <vt:lpstr>גופנים בשימוש</vt:lpstr>
      </vt:variant>
      <vt:variant>
        <vt:i4>10</vt:i4>
      </vt:variant>
      <vt:variant>
        <vt:lpstr>ערכת נושא</vt:lpstr>
      </vt:variant>
      <vt:variant>
        <vt:i4>1</vt:i4>
      </vt:variant>
      <vt:variant>
        <vt:lpstr>כותרות שקופיות</vt:lpstr>
      </vt:variant>
      <vt:variant>
        <vt:i4>46</vt:i4>
      </vt:variant>
    </vt:vector>
  </HeadingPairs>
  <TitlesOfParts>
    <vt:vector size="57" baseType="lpstr">
      <vt:lpstr>Arial</vt:lpstr>
      <vt:lpstr>atlas-aaa-500</vt:lpstr>
      <vt:lpstr>Calibri</vt:lpstr>
      <vt:lpstr>Century Gothic</vt:lpstr>
      <vt:lpstr>inherit</vt:lpstr>
      <vt:lpstr>Times New Roman</vt:lpstr>
      <vt:lpstr>Verdana</vt:lpstr>
      <vt:lpstr>Wingdings</vt:lpstr>
      <vt:lpstr>Wingdings 3</vt:lpstr>
      <vt:lpstr>ヒラギノ角ゴ Pro W3</vt:lpstr>
      <vt:lpstr>יונים - חדר ישיבות</vt:lpstr>
      <vt:lpstr>מצגת של PowerPoint‏</vt:lpstr>
      <vt:lpstr>קחו דף לבן ריק  ציירו בבקשה שלושה  עיגולים</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סרטון שפע  יששכר</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Meir Avitan</dc:creator>
  <cp:lastModifiedBy>Meir Avitan</cp:lastModifiedBy>
  <cp:revision>106</cp:revision>
  <cp:lastPrinted>2020-02-05T12:52:25Z</cp:lastPrinted>
  <dcterms:created xsi:type="dcterms:W3CDTF">2020-01-28T09:22:22Z</dcterms:created>
  <dcterms:modified xsi:type="dcterms:W3CDTF">2020-02-09T10:54:59Z</dcterms:modified>
</cp:coreProperties>
</file>